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9.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0.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1.xml" ContentType="application/vnd.openxmlformats-officedocument.presentationml.tags+xml"/>
  <Override PartName="/ppt/notesSlides/notesSlide65.xml" ContentType="application/vnd.openxmlformats-officedocument.presentationml.notesSlide+xml"/>
  <Override PartName="/ppt/tags/tag12.xml" ContentType="application/vnd.openxmlformats-officedocument.presentationml.tags+xml"/>
  <Override PartName="/ppt/notesSlides/notesSlide66.xml" ContentType="application/vnd.openxmlformats-officedocument.presentationml.notesSlide+xml"/>
  <Override PartName="/ppt/theme/themeOverride1.xml" ContentType="application/vnd.openxmlformats-officedocument.themeOverride+xml"/>
  <Override PartName="/ppt/tags/tag13.xml" ContentType="application/vnd.openxmlformats-officedocument.presentationml.tags+xml"/>
  <Override PartName="/ppt/notesSlides/notesSlide67.xml" ContentType="application/vnd.openxmlformats-officedocument.presentationml.notesSlide+xml"/>
  <Override PartName="/ppt/tags/tag14.xml" ContentType="application/vnd.openxmlformats-officedocument.presentationml.tags+xml"/>
  <Override PartName="/ppt/notesSlides/notesSlide68.xml" ContentType="application/vnd.openxmlformats-officedocument.presentationml.notesSlide+xml"/>
  <Override PartName="/ppt/tags/tag15.xml" ContentType="application/vnd.openxmlformats-officedocument.presentationml.tags+xml"/>
  <Override PartName="/ppt/notesSlides/notesSlide69.xml" ContentType="application/vnd.openxmlformats-officedocument.presentationml.notesSlide+xml"/>
  <Override PartName="/ppt/tags/tag16.xml" ContentType="application/vnd.openxmlformats-officedocument.presentationml.tags+xml"/>
  <Override PartName="/ppt/notesSlides/notesSlide70.xml" ContentType="application/vnd.openxmlformats-officedocument.presentationml.notesSlide+xml"/>
  <Override PartName="/ppt/tags/tag17.xml" ContentType="application/vnd.openxmlformats-officedocument.presentationml.tags+xml"/>
  <Override PartName="/ppt/notesSlides/notesSlide71.xml" ContentType="application/vnd.openxmlformats-officedocument.presentationml.notesSlide+xml"/>
  <Override PartName="/ppt/tags/tag18.xml" ContentType="application/vnd.openxmlformats-officedocument.presentationml.tags+xml"/>
  <Override PartName="/ppt/notesSlides/notesSlide72.xml" ContentType="application/vnd.openxmlformats-officedocument.presentationml.notesSlide+xml"/>
  <Override PartName="/ppt/tags/tag19.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20.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2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22.xml" ContentType="application/vnd.openxmlformats-officedocument.presentationml.tags+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 id="2147484322" r:id="rId2"/>
  </p:sldMasterIdLst>
  <p:notesMasterIdLst>
    <p:notesMasterId r:id="rId82"/>
  </p:notesMasterIdLst>
  <p:handoutMasterIdLst>
    <p:handoutMasterId r:id="rId83"/>
  </p:handoutMasterIdLst>
  <p:sldIdLst>
    <p:sldId id="256" r:id="rId3"/>
    <p:sldId id="257" r:id="rId4"/>
    <p:sldId id="258" r:id="rId5"/>
    <p:sldId id="297" r:id="rId6"/>
    <p:sldId id="403" r:id="rId7"/>
    <p:sldId id="405" r:id="rId8"/>
    <p:sldId id="40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 id="436" r:id="rId31"/>
    <p:sldId id="331" r:id="rId32"/>
    <p:sldId id="406" r:id="rId33"/>
    <p:sldId id="334" r:id="rId34"/>
    <p:sldId id="311" r:id="rId35"/>
    <p:sldId id="333" r:id="rId36"/>
    <p:sldId id="312" r:id="rId37"/>
    <p:sldId id="313" r:id="rId38"/>
    <p:sldId id="314" r:id="rId39"/>
    <p:sldId id="335" r:id="rId40"/>
    <p:sldId id="350" r:id="rId41"/>
    <p:sldId id="316" r:id="rId42"/>
    <p:sldId id="352" r:id="rId43"/>
    <p:sldId id="320" r:id="rId44"/>
    <p:sldId id="340" r:id="rId45"/>
    <p:sldId id="342" r:id="rId46"/>
    <p:sldId id="343" r:id="rId47"/>
    <p:sldId id="328" r:id="rId48"/>
    <p:sldId id="321" r:id="rId49"/>
    <p:sldId id="355" r:id="rId50"/>
    <p:sldId id="408" r:id="rId51"/>
    <p:sldId id="413" r:id="rId52"/>
    <p:sldId id="407" r:id="rId53"/>
    <p:sldId id="409" r:id="rId54"/>
    <p:sldId id="410" r:id="rId55"/>
    <p:sldId id="412" r:id="rId56"/>
    <p:sldId id="411" r:id="rId57"/>
    <p:sldId id="414" r:id="rId58"/>
    <p:sldId id="307" r:id="rId59"/>
    <p:sldId id="309" r:id="rId60"/>
    <p:sldId id="322" r:id="rId61"/>
    <p:sldId id="379" r:id="rId62"/>
    <p:sldId id="380" r:id="rId63"/>
    <p:sldId id="373" r:id="rId64"/>
    <p:sldId id="372" r:id="rId65"/>
    <p:sldId id="324" r:id="rId66"/>
    <p:sldId id="262" r:id="rId67"/>
    <p:sldId id="326" r:id="rId68"/>
    <p:sldId id="356" r:id="rId69"/>
    <p:sldId id="263" r:id="rId70"/>
    <p:sldId id="440" r:id="rId71"/>
    <p:sldId id="447" r:id="rId72"/>
    <p:sldId id="448" r:id="rId73"/>
    <p:sldId id="449" r:id="rId74"/>
    <p:sldId id="450" r:id="rId75"/>
    <p:sldId id="345" r:id="rId76"/>
    <p:sldId id="346" r:id="rId77"/>
    <p:sldId id="437" r:id="rId78"/>
    <p:sldId id="438" r:id="rId79"/>
    <p:sldId id="347" r:id="rId80"/>
    <p:sldId id="348" r:id="rId81"/>
  </p:sldIdLst>
  <p:sldSz cx="12188825" cy="6858000"/>
  <p:notesSz cx="6400800" cy="11728450"/>
  <p:custDataLst>
    <p:tags r:id="rId84"/>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265">
          <p15:clr>
            <a:srgbClr val="A4A3A4"/>
          </p15:clr>
        </p15:guide>
        <p15:guide id="2" pos="206">
          <p15:clr>
            <a:srgbClr val="A4A3A4"/>
          </p15:clr>
        </p15:guide>
        <p15:guide id="3" pos="27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a Adan" initials="MA" lastIdx="35" clrIdx="0">
    <p:extLst>
      <p:ext uri="{19B8F6BF-5375-455C-9EA6-DF929625EA0E}">
        <p15:presenceInfo xmlns:p15="http://schemas.microsoft.com/office/powerpoint/2012/main" userId="S::adan@us.ibm.com::d0008369-4461-4254-9d8a-82f79b6488b4" providerId="AD"/>
      </p:ext>
    </p:extLst>
  </p:cmAuthor>
  <p:cmAuthor id="2" name="Islam Abd Alla" initials="IAA" lastIdx="11" clrIdx="1">
    <p:extLst>
      <p:ext uri="{19B8F6BF-5375-455C-9EA6-DF929625EA0E}">
        <p15:presenceInfo xmlns:p15="http://schemas.microsoft.com/office/powerpoint/2012/main" userId="S::Islam.Arafa@eg.ibm.com::48b593a4-045c-42c4-abbe-0313e60a70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2FE"/>
    <a:srgbClr val="0062FF"/>
    <a:srgbClr val="000000"/>
    <a:srgbClr val="FF832B"/>
    <a:srgbClr val="FFFFFF"/>
    <a:srgbClr val="F4F4F4"/>
    <a:srgbClr val="DAF1FC"/>
    <a:srgbClr val="FDEDF3"/>
    <a:srgbClr val="008ABF"/>
    <a:srgbClr val="00649D"/>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53114" autoAdjust="0"/>
  </p:normalViewPr>
  <p:slideViewPr>
    <p:cSldViewPr snapToGrid="0">
      <p:cViewPr varScale="1">
        <p:scale>
          <a:sx n="60" d="100"/>
          <a:sy n="60" d="100"/>
        </p:scale>
        <p:origin x="1752" y="72"/>
      </p:cViewPr>
      <p:guideLst>
        <p:guide orient="horz" pos="4265"/>
        <p:guide pos="206"/>
        <p:guide pos="27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964"/>
    </p:cViewPr>
  </p:sorterViewPr>
  <p:notesViewPr>
    <p:cSldViewPr snapToGrid="0">
      <p:cViewPr varScale="1">
        <p:scale>
          <a:sx n="66" d="100"/>
          <a:sy n="66" d="100"/>
        </p:scale>
        <p:origin x="4308"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gs" Target="tags/tag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handoutMaster" Target="handoutMasters/handout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773958" cy="58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a:p>
        </p:txBody>
      </p:sp>
      <p:sp>
        <p:nvSpPr>
          <p:cNvPr id="109571" name="Rectangle 3"/>
          <p:cNvSpPr>
            <a:spLocks noGrp="1" noChangeArrowheads="1"/>
          </p:cNvSpPr>
          <p:nvPr>
            <p:ph type="dt" sz="quarter" idx="1"/>
          </p:nvPr>
        </p:nvSpPr>
        <p:spPr bwMode="auto">
          <a:xfrm>
            <a:off x="3626844" y="0"/>
            <a:ext cx="2771179" cy="58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pPr>
                <a:defRPr/>
              </a:pPr>
              <a:t>June 29, 2022</a:t>
            </a:fld>
            <a:endParaRPr lang="en-US"/>
          </a:p>
        </p:txBody>
      </p:sp>
      <p:sp>
        <p:nvSpPr>
          <p:cNvPr id="109572" name="Rectangle 4"/>
          <p:cNvSpPr>
            <a:spLocks noGrp="1" noChangeArrowheads="1"/>
          </p:cNvSpPr>
          <p:nvPr>
            <p:ph type="ftr" sz="quarter" idx="2"/>
          </p:nvPr>
        </p:nvSpPr>
        <p:spPr bwMode="auto">
          <a:xfrm>
            <a:off x="0" y="11140866"/>
            <a:ext cx="2773958" cy="583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a:t>© Copyright IBM Corporation 2012</a:t>
            </a:r>
          </a:p>
        </p:txBody>
      </p:sp>
      <p:sp>
        <p:nvSpPr>
          <p:cNvPr id="109573" name="Rectangle 5"/>
          <p:cNvSpPr>
            <a:spLocks noGrp="1" noChangeArrowheads="1"/>
          </p:cNvSpPr>
          <p:nvPr>
            <p:ph type="sldNum" sz="quarter" idx="3"/>
          </p:nvPr>
        </p:nvSpPr>
        <p:spPr bwMode="auto">
          <a:xfrm>
            <a:off x="3626844" y="11140866"/>
            <a:ext cx="2771179" cy="583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pPr>
                <a:defRPr/>
              </a:pPr>
              <a:t>‹#›</a:t>
            </a:fld>
            <a:endParaRPr lang="en-US"/>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648694" y="0"/>
            <a:ext cx="4158853" cy="25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vl1pPr>
          </a:lstStyle>
          <a:p>
            <a:pPr>
              <a:defRPr/>
            </a:pPr>
            <a:endParaRPr lang="en-US"/>
          </a:p>
        </p:txBody>
      </p:sp>
      <p:sp>
        <p:nvSpPr>
          <p:cNvPr id="18435" name="Rectangle 4"/>
          <p:cNvSpPr>
            <a:spLocks noGrp="1" noRot="1" noChangeAspect="1" noChangeArrowheads="1" noTextEdit="1"/>
          </p:cNvSpPr>
          <p:nvPr>
            <p:ph type="sldImg" idx="2"/>
          </p:nvPr>
        </p:nvSpPr>
        <p:spPr bwMode="gray">
          <a:xfrm>
            <a:off x="-1500188" y="334963"/>
            <a:ext cx="9405938" cy="5292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640360" y="5656730"/>
            <a:ext cx="5120084" cy="555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6"/>
          <p:cNvSpPr>
            <a:spLocks noGrp="1" noChangeArrowheads="1"/>
          </p:cNvSpPr>
          <p:nvPr>
            <p:ph type="ftr" sz="quarter" idx="4"/>
          </p:nvPr>
        </p:nvSpPr>
        <p:spPr bwMode="gray">
          <a:xfrm>
            <a:off x="636190" y="11398783"/>
            <a:ext cx="4611688" cy="16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vl1pPr>
          </a:lstStyle>
          <a:p>
            <a:pPr>
              <a:defRPr/>
            </a:pPr>
            <a:r>
              <a:rPr lang="en-US"/>
              <a:t>© Copyright IBM Corporation 2018, 2022</a:t>
            </a:r>
            <a:endParaRPr lang="en-US" dirty="0"/>
          </a:p>
        </p:txBody>
      </p:sp>
      <p:sp>
        <p:nvSpPr>
          <p:cNvPr id="111623" name="Rectangle 7"/>
          <p:cNvSpPr>
            <a:spLocks noGrp="1" noChangeArrowheads="1"/>
          </p:cNvSpPr>
          <p:nvPr>
            <p:ph type="sldNum" sz="quarter" idx="5"/>
          </p:nvPr>
        </p:nvSpPr>
        <p:spPr bwMode="gray">
          <a:xfrm>
            <a:off x="5352060" y="11389086"/>
            <a:ext cx="612576" cy="170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vl1pPr>
          </a:lstStyle>
          <a:p>
            <a:pPr>
              <a:defRPr/>
            </a:pPr>
            <a:fld id="{45275DD5-0764-482C-9A5A-1DB6DE378BB8}" type="slidenum">
              <a:rPr lang="en-US"/>
              <a:pPr>
                <a:defRPr/>
              </a:pPr>
              <a:t>‹#›</a:t>
            </a:fld>
            <a:endParaRPr lang="en-US"/>
          </a:p>
        </p:txBody>
      </p:sp>
      <p:sp>
        <p:nvSpPr>
          <p:cNvPr id="5127" name="Line 10"/>
          <p:cNvSpPr>
            <a:spLocks noChangeShapeType="1"/>
          </p:cNvSpPr>
          <p:nvPr/>
        </p:nvSpPr>
        <p:spPr bwMode="gray">
          <a:xfrm>
            <a:off x="634803" y="11317334"/>
            <a:ext cx="5338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a:p>
        </p:txBody>
      </p:sp>
      <p:sp>
        <p:nvSpPr>
          <p:cNvPr id="111627" name="Rectangle 11"/>
          <p:cNvSpPr>
            <a:spLocks noGrp="1" noChangeArrowheads="1"/>
          </p:cNvSpPr>
          <p:nvPr>
            <p:ph type="dt" idx="1"/>
          </p:nvPr>
        </p:nvSpPr>
        <p:spPr bwMode="gray">
          <a:xfrm>
            <a:off x="4845052" y="0"/>
            <a:ext cx="1119584" cy="250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vl1pPr>
          </a:lstStyle>
          <a:p>
            <a:pPr>
              <a:defRPr/>
            </a:pPr>
            <a:fld id="{EA8B60DD-9923-4BD1-9FF3-C1FEABD2F26C}" type="datetime4">
              <a:rPr lang="en-US"/>
              <a:pPr>
                <a:defRPr/>
              </a:pPr>
              <a:t>June 29, 2022</a:t>
            </a:fld>
            <a:endParaRPr lang="en-US"/>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1pPr>
    <a:lvl2pPr marL="2714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2pPr>
    <a:lvl3pPr marL="5381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3pPr>
    <a:lvl4pPr marL="8048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4pPr>
    <a:lvl5pPr marL="10715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sz="quarter" idx="3"/>
          </p:nvPr>
        </p:nvSpPr>
        <p:spPr/>
        <p:txBody>
          <a:bodyPr/>
          <a:lstStyle/>
          <a:p>
            <a:endParaRPr lang="en-US" dirty="0"/>
          </a:p>
        </p:txBody>
      </p:sp>
      <p:sp>
        <p:nvSpPr>
          <p:cNvPr id="4" name="Footer Placeholder 3"/>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93207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ts val="600"/>
              </a:spcAft>
              <a:buClrTx/>
              <a:buSzTx/>
              <a:buFontTx/>
              <a:buNone/>
              <a:tabLst/>
              <a:defRPr/>
            </a:pPr>
            <a:r>
              <a:rPr lang="en-US" sz="3200" dirty="0"/>
              <a:t>Like a human personal assistant, the assistant you build helps your customers perform tasks and answer questions. To accomplish this, you define </a:t>
            </a:r>
            <a:r>
              <a:rPr lang="en-US" sz="3200" b="0" i="1" dirty="0"/>
              <a:t>actions</a:t>
            </a:r>
            <a:r>
              <a:rPr lang="en-US" sz="3200" dirty="0"/>
              <a:t> and </a:t>
            </a:r>
            <a:r>
              <a:rPr lang="en-US" sz="3200" b="0" i="1" dirty="0"/>
              <a:t>steps</a:t>
            </a:r>
            <a:r>
              <a:rPr lang="en-US" sz="3200" dirty="0"/>
              <a:t> for the assistant.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An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action</a:t>
            </a:r>
            <a:r>
              <a:rPr lang="en-US" sz="1800" dirty="0">
                <a:effectLst/>
                <a:latin typeface="Arial" panose="020B0604020202020204" pitchFamily="34" charset="0"/>
                <a:ea typeface="MS Mincho" panose="02020609040205080304" pitchFamily="49" charset="-128"/>
                <a:cs typeface="Times New Roman" panose="02020603050405020304" pitchFamily="18" charset="0"/>
              </a:rPr>
              <a:t> is a problem or a task that your customer wants to resolve. For example, paying a bill, getting an invoice, getting the balance in a bank account, withdrawing money, saying hello, or asking about the weather might all be an action in your assistant.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An action represents a discrete outcome that you want your assistant to be able to accomplish in response to a user's request. An action comprises the interaction between a customer and the assistant about a particular question or request. This interaction begins with the user input that starts the action (for example, ”I want to withdraw money”). It might then include additional exchanges as the assistant gathers more information, and it ends when the assistant carries out the request or answers the customer's question.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step</a:t>
            </a:r>
            <a:r>
              <a:rPr lang="en-US" sz="1800" dirty="0">
                <a:effectLst/>
                <a:latin typeface="Arial" panose="020B0604020202020204" pitchFamily="34" charset="0"/>
                <a:ea typeface="MS Mincho" panose="02020609040205080304" pitchFamily="49" charset="-128"/>
                <a:cs typeface="Times New Roman" panose="02020603050405020304" pitchFamily="18" charset="0"/>
              </a:rPr>
              <a:t> is a back-and-forth interaction between the assistant and the customer.</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Steps represent the clarification questions, final answers, or human agent handoff points in the action.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Everything else that the step needs to function like the flow logic, response options, or storage of the user’s response is contained within the step.</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the example that is shown in the slide, the assistant asks clarification questions before it hands the conversation over to an agent (with the account number as context) for a cable bill. For internet or phone bills the assistant guides the user to the online billing portal.</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An action consists of one or more steps. The steps in an action define the conversation turns that follow the initial customer input that triggered the action. In a simple case, a step might consist of a direct answer to a question from the customer; for example, if the customer asks “What are your business hours?”, a one-step action might reply with “We are open Monday through Friday from 9 AM to 5 PM”.</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More commonly, an action requires multiple steps to fully understand the customer's request. For the example, If the customer says “I want to pay my cable bill” the assistant needs more information such as “what is your account number?” Each of these follow-up questions represents a step in the action.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 Information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For step-by-step instructions on the Billing Assistant scenario that is described in this presentation, see the tutorial “Getting Started with the New Watson Assistant: The Build Guide Part I” at https://www.ibm.com/blogs/watson/2021/12/getting-started-with-the-new-watson-assistant-part-i-the-build-guide/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dirty="0"/>
          </a:p>
          <a:p>
            <a:r>
              <a:rPr lang="en-US" b="1" dirty="0"/>
              <a:t>References</a:t>
            </a:r>
            <a:r>
              <a:rPr lang="en-US" dirty="0"/>
              <a:t>:</a:t>
            </a:r>
          </a:p>
          <a:p>
            <a:r>
              <a:rPr lang="en-US" dirty="0"/>
              <a:t>Getting Started with the New Watson Assistant: The Build Guide Part I</a:t>
            </a:r>
          </a:p>
          <a:p>
            <a:r>
              <a:rPr lang="en-US" dirty="0"/>
              <a:t>https://www.ibm.com/blogs/watson/2021/12/getting-started-with-the-new-watson-assistant-part-i-the-build-guide/</a:t>
            </a:r>
          </a:p>
          <a:p>
            <a:r>
              <a:rPr lang="en-US" dirty="0"/>
              <a:t>Getting Started with the new Watson Assistant: Plan It</a:t>
            </a:r>
          </a:p>
          <a:p>
            <a:r>
              <a:rPr lang="en-US" dirty="0"/>
              <a:t>https://www.ibm.com/blogs/watson/2021/11/getting-started-with-the-new-watson-assistant-plan-it/</a:t>
            </a:r>
          </a:p>
          <a:p>
            <a:r>
              <a:rPr lang="en-US" dirty="0"/>
              <a:t>Overview: Editing actions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https://cloud.ibm.com/docs/watson-assistant?topic=watson-assistant-build-actions-overview</a:t>
            </a:r>
          </a:p>
          <a:p>
            <a:endParaRPr lang="en-US" dirty="0"/>
          </a:p>
          <a:p>
            <a:endParaRPr lang="en-US" dirty="0"/>
          </a:p>
        </p:txBody>
      </p:sp>
      <p:sp>
        <p:nvSpPr>
          <p:cNvPr id="4" name="Footer Placeholder 3"/>
          <p:cNvSpPr>
            <a:spLocks noGrp="1"/>
          </p:cNvSpPr>
          <p:nvPr>
            <p:ph type="ftr" sz="quarter" idx="4"/>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10</a:t>
            </a:fld>
            <a:endParaRPr lang="en-US"/>
          </a:p>
        </p:txBody>
      </p:sp>
    </p:spTree>
    <p:extLst>
      <p:ext uri="{BB962C8B-B14F-4D97-AF65-F5344CB8AC3E}">
        <p14:creationId xmlns:p14="http://schemas.microsoft.com/office/powerpoint/2010/main" val="241462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actions is the best choice when you want to approach the assistant with a focus on content. Actions offers the following benefits:</a:t>
            </a:r>
          </a:p>
          <a:p>
            <a:pPr marL="285750" indent="-285750">
              <a:buFont typeface="Arial" panose="020B0604020202020204" pitchFamily="34" charset="0"/>
              <a:buChar char="•"/>
            </a:pPr>
            <a:r>
              <a:rPr lang="en-US" dirty="0"/>
              <a:t>The process of creating a conversational flow is easier. People who have expertise with customer care can write the words that your assistant says. With a simplified process anyone can build a conversation. You don't need knowledge about machine learning or programming.</a:t>
            </a:r>
          </a:p>
          <a:p>
            <a:pPr marL="285750" indent="-285750">
              <a:buFont typeface="Arial" panose="020B0604020202020204" pitchFamily="34" charset="0"/>
              <a:buChar char="•"/>
            </a:pPr>
            <a:r>
              <a:rPr lang="en-US" dirty="0"/>
              <a:t>Actions provide better visibility into the customer's interaction and satisfaction with the assistant. Because each task is discrete and has a clear beginning and ending, you can track user progress through a task and identify snags.</a:t>
            </a:r>
          </a:p>
          <a:p>
            <a:pPr marL="285750" indent="-285750">
              <a:buFont typeface="Arial" panose="020B0604020202020204" pitchFamily="34" charset="0"/>
              <a:buChar char="•"/>
            </a:pPr>
            <a:r>
              <a:rPr lang="en-US" dirty="0"/>
              <a:t>The conversation designer doesn't have to manage data collected during the conversation. By default, your assistant collects and stores information for the duration of the current action. You don't need to take extra steps to delete saved data or reset the conversation. But if you want, you can store certain types of information, such as the customer's name, for the duration of a conversation.</a:t>
            </a:r>
          </a:p>
          <a:p>
            <a:pPr marL="285750" indent="-285750">
              <a:buFont typeface="Arial" panose="020B0604020202020204" pitchFamily="34" charset="0"/>
              <a:buChar char="•"/>
            </a:pPr>
            <a:r>
              <a:rPr lang="en-US" dirty="0"/>
              <a:t>Many people can work at the same time in separate, self-contained actions. The order of actions within a conversation doesn't matter. Only the order of steps within an action matters. And the action author can use drag and drop to reorganize the steps in the action for optimal flow.</a:t>
            </a:r>
          </a:p>
          <a:p>
            <a:endParaRPr lang="en-US" dirty="0"/>
          </a:p>
          <a:p>
            <a:r>
              <a:rPr lang="en-US" b="1" dirty="0"/>
              <a:t>Reference</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Comparing actions and dialog</a:t>
            </a:r>
          </a:p>
          <a:p>
            <a:r>
              <a:rPr lang="en-US" dirty="0"/>
              <a:t>https://cloud.ibm.com/docs/watson-assistant?topic=watson-assistant-comparing-actions-dialog</a:t>
            </a:r>
          </a:p>
        </p:txBody>
      </p:sp>
      <p:sp>
        <p:nvSpPr>
          <p:cNvPr id="4" name="Footer Placeholder 3"/>
          <p:cNvSpPr>
            <a:spLocks noGrp="1"/>
          </p:cNvSpPr>
          <p:nvPr>
            <p:ph type="ftr" sz="quarter" idx="4"/>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11</a:t>
            </a:fld>
            <a:endParaRPr lang="en-US"/>
          </a:p>
        </p:txBody>
      </p:sp>
    </p:spTree>
    <p:extLst>
      <p:ext uri="{BB962C8B-B14F-4D97-AF65-F5344CB8AC3E}">
        <p14:creationId xmlns:p14="http://schemas.microsoft.com/office/powerpoint/2010/main" val="420505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r>
              <a:rPr lang="en-US" dirty="0"/>
              <a:t>To create your first assistant, complete these steps:</a:t>
            </a:r>
          </a:p>
          <a:p>
            <a:pPr marL="342900" indent="-342900">
              <a:buFont typeface="+mj-lt"/>
              <a:buAutoNum type="arabicPeriod"/>
            </a:pPr>
            <a:r>
              <a:rPr lang="en-US" dirty="0"/>
              <a:t>Create a Watson Assistant service. You can use an existing Watson Assistant service if you already have one.</a:t>
            </a:r>
          </a:p>
          <a:p>
            <a:pPr marL="342900" marR="0" lvl="0" indent="-342900" algn="l" defTabSz="914400" rtl="0" eaLnBrk="0" fontAlgn="base" latinLnBrk="0" hangingPunct="0">
              <a:lnSpc>
                <a:spcPct val="100000"/>
              </a:lnSpc>
              <a:spcBef>
                <a:spcPct val="30000"/>
              </a:spcBef>
              <a:spcAft>
                <a:spcPct val="0"/>
              </a:spcAft>
              <a:buClrTx/>
              <a:buSzTx/>
              <a:buFont typeface="+mj-lt"/>
              <a:buAutoNum type="arabicPeriod"/>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After you create the service instance, the dashboard for the instance opens. Click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Launch Watson Assistant </a:t>
            </a:r>
            <a:r>
              <a:rPr lang="en-US" sz="1800" dirty="0">
                <a:effectLst/>
                <a:latin typeface="Arial" panose="020B0604020202020204" pitchFamily="34" charset="0"/>
                <a:ea typeface="MS Mincho" panose="02020609040205080304" pitchFamily="49" charset="-128"/>
                <a:cs typeface="Times New Roman" panose="02020603050405020304" pitchFamily="18" charset="0"/>
              </a:rPr>
              <a:t>to open the tool and create your assistant.</a:t>
            </a:r>
          </a:p>
          <a:p>
            <a:pPr marL="342900" indent="-342900">
              <a:buFont typeface="+mj-lt"/>
              <a:buAutoNum type="arabicPeriod"/>
            </a:pPr>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342900" indent="-342900">
              <a:buFont typeface="+mj-lt"/>
              <a:buAutoNum type="arabicPeriod" startAt="3"/>
            </a:pPr>
            <a:r>
              <a:rPr lang="en-US" b="0" i="0" dirty="0">
                <a:solidFill>
                  <a:srgbClr val="161616"/>
                </a:solidFill>
                <a:effectLst/>
                <a:latin typeface="IBM Plex Sans" panose="020B0503050203000203" pitchFamily="34" charset="0"/>
              </a:rPr>
              <a:t>Give your assistant a name that describes the group of topics it covers. In this example, </a:t>
            </a:r>
            <a:r>
              <a:rPr lang="en-US" b="0" i="1" dirty="0">
                <a:solidFill>
                  <a:srgbClr val="161616"/>
                </a:solidFill>
                <a:effectLst/>
                <a:latin typeface="IBM Plex Sans" panose="020B0503050203000203" pitchFamily="34" charset="0"/>
              </a:rPr>
              <a:t>Billing Assistant</a:t>
            </a:r>
            <a:r>
              <a:rPr lang="en-US" b="0" i="0" dirty="0">
                <a:solidFill>
                  <a:srgbClr val="161616"/>
                </a:solidFill>
                <a:effectLst/>
                <a:latin typeface="IBM Plex Sans" panose="020B0503050203000203" pitchFamily="34" charset="0"/>
              </a:rPr>
              <a:t>. Choose the language it uses to respond to your customers and click </a:t>
            </a:r>
            <a:r>
              <a:rPr lang="en-US" b="1" i="0" dirty="0">
                <a:solidFill>
                  <a:srgbClr val="161616"/>
                </a:solidFill>
                <a:effectLst/>
                <a:latin typeface="IBM Plex Sans" panose="020B0503050203000203" pitchFamily="34" charset="0"/>
              </a:rPr>
              <a:t>Create assistant</a:t>
            </a:r>
            <a:r>
              <a:rPr lang="en-US" b="0" i="0" dirty="0">
                <a:solidFill>
                  <a:srgbClr val="161616"/>
                </a:solidFill>
                <a:effectLst/>
                <a:latin typeface="IBM Plex Sans" panose="020B0503050203000203" pitchFamily="34" charset="0"/>
              </a:rPr>
              <a:t>.</a:t>
            </a:r>
          </a:p>
          <a:p>
            <a:pPr marL="342900" indent="-342900">
              <a:buFont typeface="+mj-lt"/>
              <a:buAutoNum type="arabicPeriod" startAt="3"/>
            </a:pPr>
            <a:r>
              <a:rPr lang="en-US" b="0" i="0" dirty="0">
                <a:solidFill>
                  <a:srgbClr val="161616"/>
                </a:solidFill>
                <a:effectLst/>
                <a:latin typeface="IBM Plex Sans" panose="020B0503050203000203" pitchFamily="34" charset="0"/>
              </a:rPr>
              <a:t>The Home page of your assistant is displayed. </a:t>
            </a:r>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60984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Actions represent the tasks or questions that your assistant can help customers with. Each action has a beginning and an end, making up a conversation between the assistant and a customer.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D3F49"/>
                </a:solidFill>
                <a:effectLst/>
                <a:latin typeface="IBM Plex Sans" panose="020B0503050203000203" pitchFamily="34" charset="0"/>
              </a:rPr>
              <a:t>When you create a new action, Watson Assistant prompts you for an example of the customer’s input that starts the action.</a:t>
            </a:r>
          </a:p>
          <a:p>
            <a:pPr marL="342900" indent="-342900">
              <a:buFont typeface="+mj-lt"/>
              <a:buAutoNum type="arabicPeriod"/>
            </a:pPr>
            <a:r>
              <a:rPr lang="en-US" dirty="0"/>
              <a:t>From the navigation panel on the left click </a:t>
            </a:r>
            <a:r>
              <a:rPr lang="en-US" b="1" dirty="0"/>
              <a:t>Actions</a:t>
            </a:r>
            <a:r>
              <a:rPr lang="en-US" b="0" dirty="0"/>
              <a:t> to create a new action and then click </a:t>
            </a:r>
            <a:r>
              <a:rPr lang="en-US" b="1" dirty="0"/>
              <a:t>Create a new action</a:t>
            </a:r>
            <a:r>
              <a:rPr lang="en-US" b="0" dirty="0"/>
              <a:t>.</a:t>
            </a:r>
          </a:p>
          <a:p>
            <a:pPr marL="342900" indent="-342900">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the “New action” window, at the prompt "What does your customer say to start this interaction?", type an example of your customers interactions for this action. In this example, </a:t>
            </a:r>
            <a:r>
              <a:rPr lang="en-US" dirty="0"/>
              <a:t>“</a:t>
            </a:r>
            <a:r>
              <a:rPr lang="en-US" i="1" dirty="0"/>
              <a:t>I want to pay my cable bill please</a:t>
            </a:r>
            <a:r>
              <a:rPr lang="en-US" dirty="0"/>
              <a:t>”.</a:t>
            </a:r>
            <a:endParaRPr lang="en-US" b="0" dirty="0"/>
          </a:p>
          <a:p>
            <a:endParaRPr lang="en-US" b="0" dirty="0"/>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Now it’s time to create the first step in the bill pay interaction. </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Step 1 is already created for you. </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Select the step to edit it and add the clarification question in the “assistant says” text box. In this example,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What type of account are we talking here</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Then, select the type of customer response that the assistant should wait for. In this case,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Options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is the best choice. </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b="0" dirty="0"/>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662133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342900" marR="0" indent="-342900">
              <a:spcBef>
                <a:spcPts val="600"/>
              </a:spcBef>
              <a:spcAft>
                <a:spcPts val="600"/>
              </a:spcAft>
              <a:buFont typeface="+mj-lt"/>
              <a:buAutoNum type="arabicPeriod" startAt="4"/>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 the three options for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Cable</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Internet</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i="0" dirty="0">
                <a:effectLst/>
                <a:latin typeface="Arial" panose="020B0604020202020204" pitchFamily="34" charset="0"/>
                <a:ea typeface="MS Mincho" panose="02020609040205080304" pitchFamily="49" charset="-128"/>
                <a:cs typeface="Times New Roman" panose="02020603050405020304" pitchFamily="18" charset="0"/>
              </a:rPr>
              <a:t>and</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Phone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and apply your changes.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Finally, the first step looks as shown in the figure on the right.</a:t>
            </a:r>
          </a:p>
          <a:p>
            <a:endParaRPr lang="en-US" b="0" dirty="0"/>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802599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Now preview your action to make sure it works.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Click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Try it </a:t>
            </a:r>
            <a:r>
              <a:rPr lang="en-US" sz="1800" dirty="0">
                <a:effectLst/>
                <a:latin typeface="Arial" panose="020B0604020202020204" pitchFamily="34" charset="0"/>
                <a:ea typeface="MS Mincho" panose="02020609040205080304" pitchFamily="49" charset="-128"/>
                <a:cs typeface="Times New Roman" panose="02020603050405020304" pitchFamily="18" charset="0"/>
              </a:rPr>
              <a:t>in the lower right of your screen. Try out a few interactions and see that it properly recognizes what you ask it. Try typing something other than what you used as your training sentence.</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steps in an action define the conversation turns that follow the initial customer input that triggered the action. In a simplest case, a step might consist of a direct answer to a question from the customer; for example, if the customer asks. What are your business hours?, a one-step action might reply with “We are open Monday through Friday from 9 AM to 5 PM”.</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Usually, an action requires multiple steps to fully understand the customer's request.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example, if the customer wants to pay a bill, the assistant needs to know the account number.</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If the customer asks, “I want to withdraw money”, the assistant needs more information:</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Which account should the money come from?</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What is the amount to withdraw?</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Each of these follow-up questions represents a step in the action.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this example:</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 Step 2 below Step 1 by clicking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New step</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the “Assistant says” field, type the </a:t>
            </a:r>
            <a:r>
              <a:rPr lang="en-US" sz="2400" dirty="0"/>
              <a:t>clarification question to ask for the account number, “</a:t>
            </a:r>
            <a:r>
              <a:rPr lang="en-US" sz="2400" i="1" dirty="0"/>
              <a:t>What’s your account number</a:t>
            </a:r>
            <a:r>
              <a:rPr lang="en-US" sz="2400" dirty="0"/>
              <a:t>?”.</a:t>
            </a:r>
          </a:p>
          <a:p>
            <a:pPr marL="342900" marR="0" indent="-342900">
              <a:spcBef>
                <a:spcPts val="600"/>
              </a:spcBef>
              <a:spcAft>
                <a:spcPts val="600"/>
              </a:spcAft>
              <a:buFont typeface="+mj-lt"/>
              <a:buAutoNum type="arabicPeriod"/>
            </a:pPr>
            <a:r>
              <a:rPr lang="en-US" sz="2400" dirty="0"/>
              <a:t>Select </a:t>
            </a:r>
            <a:r>
              <a:rPr lang="en-US" sz="2400" b="1" dirty="0"/>
              <a:t>Number</a:t>
            </a:r>
            <a:r>
              <a:rPr lang="en-US" sz="2400" dirty="0"/>
              <a:t> from the response drop-down list as the type of customer response.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b="0" dirty="0"/>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1700238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Next, you need to add some flow logic to the flow. In this example, given the way that this flow works, an account number should be gathered only for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cable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bills. To handle this scenario, you need to add a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condition</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your step. To do that, change the step to be taken </a:t>
            </a:r>
            <a:r>
              <a:rPr lang="en-US" sz="1800" b="1" i="0" dirty="0">
                <a:effectLst/>
                <a:latin typeface="Arial" panose="020B0604020202020204" pitchFamily="34" charset="0"/>
                <a:ea typeface="MS Mincho" panose="02020609040205080304" pitchFamily="49" charset="-128"/>
                <a:cs typeface="Times New Roman" panose="02020603050405020304" pitchFamily="18" charset="0"/>
              </a:rPr>
              <a:t>with conditions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instead of without.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Conditions are basically requirements, which must be met for the step to be triggered. In this case, you want to condition on the answer to step 1 being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Cable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but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not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Internet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or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Phone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set it up, make sure that you have the condition set to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step 1 = Cable.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047363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Now, you need to add the last steps to provide the outcome to the user.</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 step 3 under step 2. </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Enter some text related to getting the user to an agent to pay their bill. For example,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Let me get you to an agent who can help you pay your cable bill!.”</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Condition step 3 on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step 1 = Cable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as you did in step 2.</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this step, you don’t need to gather any information from the user, so you can leave the “Define customer response” section empty.</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Now, set up the assistant to route this conversation to a human agent. Change the </a:t>
            </a:r>
            <a:r>
              <a:rPr lang="en-US" sz="1800" b="0" dirty="0">
                <a:effectLst/>
                <a:latin typeface="Arial" panose="020B0604020202020204" pitchFamily="34" charset="0"/>
                <a:ea typeface="MS Mincho" panose="02020609040205080304" pitchFamily="49" charset="-128"/>
                <a:cs typeface="Times New Roman" panose="02020603050405020304" pitchFamily="18" charset="0"/>
              </a:rPr>
              <a:t>A</a:t>
            </a:r>
            <a:r>
              <a:rPr lang="en-US" sz="1800" b="0" i="1" dirty="0">
                <a:effectLst/>
                <a:latin typeface="Arial" panose="020B0604020202020204" pitchFamily="34" charset="0"/>
                <a:ea typeface="MS Mincho" panose="02020609040205080304" pitchFamily="49" charset="-128"/>
                <a:cs typeface="Times New Roman" panose="02020603050405020304" pitchFamily="18" charset="0"/>
              </a:rPr>
              <a:t>nd then</a:t>
            </a:r>
            <a:r>
              <a:rPr lang="en-US" sz="1800" b="0"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dirty="0">
                <a:effectLst/>
                <a:latin typeface="Arial" panose="020B0604020202020204" pitchFamily="34" charset="0"/>
                <a:ea typeface="MS Mincho" panose="02020609040205080304" pitchFamily="49" charset="-128"/>
                <a:cs typeface="Times New Roman" panose="02020603050405020304" pitchFamily="18" charset="0"/>
              </a:rPr>
              <a:t>setting to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Connect to agent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(connect to a human agent), which also ends the action when it hands off.</a:t>
            </a:r>
          </a:p>
          <a:p>
            <a:pPr marL="342900" marR="0" indent="-342900">
              <a:spcBef>
                <a:spcPts val="600"/>
              </a:spcBef>
              <a:spcAft>
                <a:spcPts val="600"/>
              </a:spcAft>
              <a:buFont typeface="+mj-lt"/>
              <a:buAutoNum type="arabicPeriod"/>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In the prompt that comes up, you insert the context that you gathered for the human agent to review. Namely, the fact that the customer wants to pay their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Cable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bill and the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account number</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 Hint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insert the content of the variables that you collected into text, start with the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sign and a quick select box appears as shown in the figure.</a:t>
            </a:r>
            <a:endParaRPr lang="en-US" sz="1800" dirty="0">
              <a:effectLst/>
              <a:latin typeface="Arial" panose="020B0604020202020204" pitchFamily="34" charset="0"/>
              <a:ea typeface="MS Mincho" panose="02020609040205080304" pitchFamily="49" charset="-128"/>
              <a:cs typeface="Arial" panose="020B0604020202020204" pitchFamily="34"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Insert the context that you gathered for the human agent to review.</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customer wants to pay their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Cable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bill. </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account number</a:t>
            </a:r>
            <a:r>
              <a:rPr lang="en-US" sz="1800" dirty="0">
                <a:effectLst/>
                <a:latin typeface="Arial" panose="020B0604020202020204" pitchFamily="34" charset="0"/>
                <a:ea typeface="MS Mincho" panose="02020609040205080304" pitchFamily="49" charset="-128"/>
                <a:cs typeface="Times New Roman" panose="02020603050405020304" pitchFamily="18" charset="0"/>
              </a:rPr>
              <a:t>. Select step 2 (the account number) as the field that you want to insert</a:t>
            </a: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Apply</a:t>
            </a:r>
            <a:r>
              <a:rPr lang="en-US" sz="1800" dirty="0">
                <a:effectLst/>
                <a:latin typeface="Arial" panose="020B0604020202020204" pitchFamily="34" charset="0"/>
                <a:ea typeface="MS Mincho" panose="02020609040205080304" pitchFamily="49" charset="-128"/>
                <a:cs typeface="Times New Roman" panose="02020603050405020304" pitchFamily="18" charset="0"/>
              </a:rPr>
              <a:t> your changes.</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093822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slide shows the completed step 3, which derives the customer to a human agent and passes the context that is collected from the user.</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177809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r>
              <a:rPr lang="en-US" sz="1800" dirty="0">
                <a:effectLst/>
                <a:latin typeface="Times New Roman" panose="02020603050405020304" pitchFamily="18" charset="0"/>
                <a:ea typeface="Times New Roman" panose="02020603050405020304" pitchFamily="18" charset="0"/>
              </a:rPr>
              <a:t>Add a final step to wrap up the conversation. Step 4 tells the customer, “</a:t>
            </a:r>
            <a:r>
              <a:rPr lang="en-US" sz="1800" i="1" dirty="0">
                <a:effectLst/>
                <a:latin typeface="Times New Roman" panose="02020603050405020304" pitchFamily="18" charset="0"/>
                <a:ea typeface="Times New Roman" panose="02020603050405020304" pitchFamily="18" charset="0"/>
              </a:rPr>
              <a:t>To pay your </a:t>
            </a:r>
            <a:r>
              <a:rPr lang="en-US" sz="1800" b="1" i="1" dirty="0">
                <a:effectLst/>
                <a:latin typeface="Times New Roman" panose="02020603050405020304" pitchFamily="18" charset="0"/>
                <a:ea typeface="Times New Roman" panose="02020603050405020304" pitchFamily="18" charset="0"/>
              </a:rPr>
              <a:t>&lt;type of bill&gt;</a:t>
            </a:r>
            <a:r>
              <a:rPr lang="en-US" sz="1800" i="1" dirty="0">
                <a:effectLst/>
                <a:latin typeface="Times New Roman" panose="02020603050405020304" pitchFamily="18" charset="0"/>
                <a:ea typeface="Times New Roman" panose="02020603050405020304" pitchFamily="18" charset="0"/>
              </a:rPr>
              <a:t> bill, you can head to our online portal </a:t>
            </a:r>
            <a:r>
              <a:rPr lang="en-US" sz="1800" b="1" i="1" dirty="0">
                <a:effectLst/>
                <a:latin typeface="Times New Roman" panose="02020603050405020304" pitchFamily="18" charset="0"/>
                <a:ea typeface="Times New Roman" panose="02020603050405020304" pitchFamily="18" charset="0"/>
              </a:rPr>
              <a:t>&lt;link to portal&gt;</a:t>
            </a:r>
            <a:r>
              <a:rPr lang="en-US" sz="1800" dirty="0">
                <a:effectLst/>
                <a:latin typeface="Times New Roman" panose="02020603050405020304" pitchFamily="18" charset="0"/>
                <a:ea typeface="Times New Roman" panose="02020603050405020304" pitchFamily="18" charset="0"/>
              </a:rPr>
              <a:t>”</a:t>
            </a:r>
          </a:p>
          <a:p>
            <a:pPr marL="0" marR="0"/>
            <a:r>
              <a:rPr lang="en-US" sz="1800" dirty="0">
                <a:effectLst/>
                <a:latin typeface="Times New Roman" panose="02020603050405020304" pitchFamily="18" charset="0"/>
                <a:ea typeface="Times New Roman" panose="02020603050405020304" pitchFamily="18" charset="0"/>
              </a:rPr>
              <a:t>To insert a variable like the type of bill to be paid, click the </a:t>
            </a:r>
            <a:r>
              <a:rPr lang="en-US" sz="1800" b="1" dirty="0">
                <a:effectLst/>
                <a:latin typeface="Times New Roman" panose="02020603050405020304" pitchFamily="18" charset="0"/>
                <a:ea typeface="Times New Roman" panose="02020603050405020304" pitchFamily="18" charset="0"/>
              </a:rPr>
              <a:t>Insert a variable</a:t>
            </a:r>
            <a:r>
              <a:rPr lang="en-US" sz="1800" dirty="0">
                <a:effectLst/>
                <a:latin typeface="Times New Roman" panose="02020603050405020304" pitchFamily="18" charset="0"/>
                <a:ea typeface="Times New Roman" panose="02020603050405020304" pitchFamily="18" charset="0"/>
              </a:rPr>
              <a:t> button that is located over the text box.</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r>
              <a:rPr lang="en-US" sz="1800" dirty="0">
                <a:effectLst/>
                <a:latin typeface="Times New Roman" panose="02020603050405020304" pitchFamily="18" charset="0"/>
                <a:ea typeface="Times New Roman" panose="02020603050405020304" pitchFamily="18" charset="0"/>
              </a:rPr>
              <a:t>To add a link to the text, highlight the text that you want to use and then click the </a:t>
            </a:r>
            <a:r>
              <a:rPr lang="en-US" sz="1800" b="1" dirty="0">
                <a:effectLst/>
                <a:latin typeface="Times New Roman" panose="02020603050405020304" pitchFamily="18" charset="0"/>
                <a:ea typeface="Times New Roman" panose="02020603050405020304" pitchFamily="18" charset="0"/>
              </a:rPr>
              <a:t>Link</a:t>
            </a:r>
            <a:r>
              <a:rPr lang="en-US" sz="1800" dirty="0">
                <a:effectLst/>
                <a:latin typeface="Times New Roman" panose="02020603050405020304" pitchFamily="18" charset="0"/>
                <a:ea typeface="Times New Roman" panose="02020603050405020304" pitchFamily="18" charset="0"/>
              </a:rPr>
              <a:t> button.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3200" dirty="0"/>
              <a:t>Enter the URL in the “Insert link” window.</a:t>
            </a:r>
          </a:p>
          <a:p>
            <a:pPr marL="0" marR="0"/>
            <a:r>
              <a:rPr lang="en-US" sz="1800" dirty="0">
                <a:effectLst/>
                <a:latin typeface="Times New Roman" panose="02020603050405020304" pitchFamily="18" charset="0"/>
                <a:ea typeface="Times New Roman" panose="02020603050405020304" pitchFamily="18" charset="0"/>
              </a:rPr>
              <a:t>The settings for the link look like the figure.</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268896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Times New Roman" panose="02020603050405020304" pitchFamily="18" charset="0"/>
                <a:ea typeface="Times New Roman" panose="02020603050405020304" pitchFamily="18" charset="0"/>
              </a:rPr>
              <a:t>Next, make sure that this step only runs for an Internet or Phone bill. To accomplish this goal, create a condition on “step 1 = Internet.” Then, add another condition for “step 1 = Phone.” Ensure that this step is triggered when </a:t>
            </a:r>
            <a:r>
              <a:rPr lang="en-US" sz="1800" b="1" dirty="0">
                <a:effectLst/>
                <a:latin typeface="Times New Roman" panose="02020603050405020304" pitchFamily="18" charset="0"/>
                <a:ea typeface="Times New Roman" panose="02020603050405020304" pitchFamily="18" charset="0"/>
              </a:rPr>
              <a:t>Any</a:t>
            </a:r>
            <a:r>
              <a:rPr lang="en-US" sz="1800" dirty="0">
                <a:effectLst/>
                <a:latin typeface="Times New Roman" panose="02020603050405020304" pitchFamily="18" charset="0"/>
                <a:ea typeface="Times New Roman" panose="02020603050405020304" pitchFamily="18" charset="0"/>
              </a:rPr>
              <a:t> of these conditions are met (not </a:t>
            </a:r>
            <a:r>
              <a:rPr lang="en-US" sz="1800" b="1" dirty="0">
                <a:effectLst/>
                <a:latin typeface="Times New Roman" panose="02020603050405020304" pitchFamily="18" charset="0"/>
                <a:ea typeface="Times New Roman" panose="02020603050405020304" pitchFamily="18" charset="0"/>
              </a:rPr>
              <a:t>All</a:t>
            </a:r>
            <a:r>
              <a:rPr lang="en-US" sz="1800" dirty="0">
                <a:effectLst/>
                <a:latin typeface="Times New Roman" panose="02020603050405020304" pitchFamily="18" charset="0"/>
                <a:ea typeface="Times New Roman" panose="02020603050405020304" pitchFamily="18" charset="0"/>
              </a:rPr>
              <a:t> of them.)</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217362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Times New Roman" panose="02020603050405020304" pitchFamily="18" charset="0"/>
                <a:ea typeface="Times New Roman" panose="02020603050405020304" pitchFamily="18" charset="0"/>
              </a:rPr>
              <a:t>Finally, make sure that the action ends after this step is reached. Change the “And then” setting to </a:t>
            </a:r>
            <a:r>
              <a:rPr lang="en-US" sz="1800" b="1" dirty="0">
                <a:effectLst/>
                <a:latin typeface="Times New Roman" panose="02020603050405020304" pitchFamily="18" charset="0"/>
                <a:ea typeface="Times New Roman" panose="02020603050405020304" pitchFamily="18" charset="0"/>
              </a:rPr>
              <a:t>End the action</a:t>
            </a:r>
            <a:r>
              <a:rPr lang="en-US" sz="1800" dirty="0">
                <a:effectLst/>
                <a:latin typeface="Times New Roman" panose="02020603050405020304" pitchFamily="18" charset="0"/>
                <a:ea typeface="Times New Roman" panose="02020603050405020304" pitchFamily="18" charset="0"/>
              </a:rPr>
              <a:t>.</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3908886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Your steps now are completed and look like shown in the figure.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Click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Try it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test a few scenarios.</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50504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Try a few scenarios. Notice that when you state the type of bill up front, the assistant skips the question about the type of bill and moves immediately to the next step.</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see how your assistant would really work on one of your channels, open the preview page.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preview page is a representation of your “draft” work in progress and has an inline preview for you to test. You can also share your work with others on your team quickly with a sharable URL</a:t>
            </a:r>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544303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47000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r>
              <a:rPr lang="en-US" dirty="0"/>
              <a:t>Classic Watson Assistant documentation https://cloud.ibm.com/docs/assistant?topic=assistant-index</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646273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latin typeface="Arial" panose="020B0604020202020204" pitchFamily="34" charset="0"/>
                <a:cs typeface="Arial" panose="020B0604020202020204" pitchFamily="34" charset="0"/>
              </a:rPr>
              <a:t>┌ Hint ─────────────────</a:t>
            </a:r>
          </a:p>
          <a:p>
            <a:r>
              <a:rPr lang="en-US" dirty="0">
                <a:latin typeface="Arial" panose="020B0604020202020204" pitchFamily="34" charset="0"/>
                <a:cs typeface="Arial" panose="020B0604020202020204" pitchFamily="34" charset="0"/>
              </a:rPr>
              <a:t>Want to get started with actions, but need features that are available from a dialog? Use both. Dialog is your primary conversation with users, but you can call an action from your dialog to perform a discrete task. For more information see Calling actions from a dialog at https://cloud.ibm.com/docs/watson-assistant?topic=watson-assistant-dialog-call-action</a:t>
            </a:r>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a:t>
            </a:r>
            <a:endParaRPr lang="en-GB" dirty="0"/>
          </a:p>
          <a:p>
            <a:endParaRPr lang="en-GB" dirty="0"/>
          </a:p>
          <a:p>
            <a:pPr marL="0" marR="0">
              <a:spcBef>
                <a:spcPts val="600"/>
              </a:spcBef>
              <a:spcAft>
                <a:spcPts val="600"/>
              </a:spcAft>
            </a:pPr>
            <a:r>
              <a:rPr lang="en-US" sz="1800" b="1"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References</a:t>
            </a: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Comparing actions and dialog</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https://cloud.ibm.com/docs/watson-assistant?topic=watson-assistant-comparing-actions-dialog</a:t>
            </a:r>
          </a:p>
          <a:p>
            <a:pPr marL="0" marR="0">
              <a:spcBef>
                <a:spcPts val="600"/>
              </a:spcBef>
              <a:spcAft>
                <a:spcPts val="600"/>
              </a:spcAft>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Annotation-based method - Contextual entities</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https://cloud.ibm.com/docs/assistant?topic=assistant-entities#entities-annotations-overview</a:t>
            </a: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2400" b="0" i="0" dirty="0">
                <a:solidFill>
                  <a:srgbClr val="161616"/>
                </a:solidFill>
                <a:effectLst/>
                <a:latin typeface="IBM Plex Sans" panose="020B0503050203000203" pitchFamily="34" charset="0"/>
              </a:rPr>
              <a:t>Handling Watson Assistant response types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https://www.ibm.com/docs/en/voice-gateway?topic=states-handling-watson-assistant-response-types</a:t>
            </a: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2400" b="0" i="0" dirty="0">
                <a:solidFill>
                  <a:srgbClr val="161616"/>
                </a:solidFill>
                <a:effectLst/>
                <a:latin typeface="IBM Plex Sans" panose="020B0503050203000203" pitchFamily="34" charset="0"/>
              </a:rPr>
              <a:t>Response type image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https://www.ibm.com/docs/en/voice-gateway?topic=states-handling-watson-assistant-response-types#wa_response_type_image</a:t>
            </a:r>
          </a:p>
          <a:p>
            <a:pPr marL="0" marR="0">
              <a:spcBef>
                <a:spcPts val="600"/>
              </a:spcBef>
              <a:spcAft>
                <a:spcPts val="600"/>
              </a:spcAft>
            </a:pPr>
            <a:r>
              <a:rPr lang="en-US" sz="2400" b="0" i="0" dirty="0">
                <a:solidFill>
                  <a:srgbClr val="161616"/>
                </a:solidFill>
                <a:effectLst/>
                <a:latin typeface="IBM Plex Sans" panose="020B0503050203000203" pitchFamily="34" charset="0"/>
              </a:rPr>
              <a:t>Understanding dialog skill digressions</a:t>
            </a:r>
            <a:endParaRPr lang="en-US" sz="1800" b="0" i="0" dirty="0">
              <a:solidFill>
                <a:srgbClr val="161616"/>
              </a:solidFill>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https://cloud.ibm.com/docs/assistant?topic=assistant-tutorial-digressions</a:t>
            </a:r>
          </a:p>
          <a:p>
            <a:pPr marL="0" marR="0">
              <a:spcBef>
                <a:spcPts val="600"/>
              </a:spcBef>
              <a:spcAft>
                <a:spcPts val="600"/>
              </a:spcAft>
            </a:pPr>
            <a:r>
              <a:rPr lang="en-US" sz="2400" b="0" i="0" dirty="0">
                <a:solidFill>
                  <a:srgbClr val="161616"/>
                </a:solidFill>
                <a:effectLst/>
                <a:latin typeface="IBM Plex Sans" panose="020B0503050203000203" pitchFamily="34" charset="0"/>
              </a:rPr>
              <a:t>Webhook overview</a:t>
            </a:r>
            <a:endParaRPr lang="en-US" sz="1800" b="0" i="0" dirty="0">
              <a:solidFill>
                <a:srgbClr val="161616"/>
              </a:solidFill>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https://cloud.ibm.com/docs/assistant?topic=assistant-webhook-overview</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346574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The Watson Assistant main components are:</a:t>
            </a:r>
          </a:p>
          <a:p>
            <a:pPr marL="254832" indent="-254832">
              <a:buFont typeface="Arial" panose="020B0604020202020204" pitchFamily="34" charset="0"/>
              <a:buChar char="•"/>
            </a:pPr>
            <a:r>
              <a:rPr lang="en-GB" dirty="0"/>
              <a:t>Assistants</a:t>
            </a:r>
          </a:p>
          <a:p>
            <a:pPr marL="254832" marR="0" lvl="0" indent="-254832"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dirty="0"/>
              <a:t>Dialog skills</a:t>
            </a:r>
          </a:p>
          <a:p>
            <a:pPr marL="254832" indent="-254832">
              <a:buFont typeface="Arial" panose="020B0604020202020204" pitchFamily="34" charset="0"/>
              <a:buChar char="•"/>
            </a:pPr>
            <a:r>
              <a:rPr lang="en-GB" dirty="0"/>
              <a:t>Intents</a:t>
            </a:r>
          </a:p>
          <a:p>
            <a:pPr marL="254832" indent="-254832">
              <a:buFont typeface="Arial" panose="020B0604020202020204" pitchFamily="34" charset="0"/>
              <a:buChar char="•"/>
            </a:pPr>
            <a:r>
              <a:rPr lang="en-GB" dirty="0"/>
              <a:t>Entities</a:t>
            </a:r>
          </a:p>
          <a:p>
            <a:pPr marL="254832" indent="-254832">
              <a:buFont typeface="Arial" panose="020B0604020202020204" pitchFamily="34" charset="0"/>
              <a:buChar char="•"/>
            </a:pPr>
            <a:r>
              <a:rPr lang="en-GB" dirty="0"/>
              <a:t>Dialog</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681602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200" b="1" dirty="0"/>
              <a:t>Assistants</a:t>
            </a:r>
          </a:p>
          <a:p>
            <a:r>
              <a:rPr lang="en-US" sz="1200" dirty="0"/>
              <a:t>An assistant is a cognitive bot that you can customize for your business needs and deploy across multiple channels to help your customers where and when they need it.</a:t>
            </a:r>
          </a:p>
          <a:p>
            <a:pPr fontAlgn="base"/>
            <a:r>
              <a:rPr lang="en-US" sz="1200" dirty="0"/>
              <a:t>You customize the assistant by adding to it the skills that it needs to satisfy your customers' goals.</a:t>
            </a:r>
          </a:p>
          <a:p>
            <a:pPr fontAlgn="base"/>
            <a:r>
              <a:rPr lang="en-US" sz="1200" dirty="0"/>
              <a:t>Activate a dialog skill that can understand and address questions or requests with which your customers typically need help. You provide information about the subjects or tasks that your users ask about and how they ask about them. Then, the service dynamically builds a machine learning model that is tailored to understand the same and similar user requests.</a:t>
            </a:r>
          </a:p>
          <a:p>
            <a:pPr fontAlgn="base"/>
            <a:r>
              <a:rPr lang="en-US" sz="1200" dirty="0"/>
              <a:t>You can deploy the assistant through multiple interfaces, including:</a:t>
            </a:r>
          </a:p>
          <a:p>
            <a:pPr marL="254832" indent="-254832">
              <a:buFont typeface="Arial" panose="020B0604020202020204" pitchFamily="34" charset="0"/>
              <a:buChar char="•"/>
            </a:pPr>
            <a:r>
              <a:rPr lang="en-US" sz="1200" dirty="0"/>
              <a:t>Existing messaging channels, such as Slack and Facebook Messenger. </a:t>
            </a:r>
          </a:p>
          <a:p>
            <a:pPr marL="254832" indent="-254832">
              <a:buFont typeface="Arial" panose="020B0604020202020204" pitchFamily="34" charset="0"/>
              <a:buChar char="•"/>
            </a:pPr>
            <a:r>
              <a:rPr lang="en-US" dirty="0"/>
              <a:t>You can give your users access to the assistant through </a:t>
            </a:r>
            <a:r>
              <a:rPr lang="en-US" sz="1200" dirty="0"/>
              <a:t>a simple chat widget that you publish to a website or add to an existing company web page. </a:t>
            </a:r>
          </a:p>
          <a:p>
            <a:pPr marL="254832" indent="-254832">
              <a:buFont typeface="Arial" panose="020B0604020202020204" pitchFamily="34" charset="0"/>
              <a:buChar char="•"/>
            </a:pPr>
            <a:r>
              <a:rPr lang="en-US" sz="1200" dirty="0"/>
              <a:t>You can design a custom application that incorporates it by making direct calls to the underlying APIs.</a:t>
            </a:r>
          </a:p>
          <a:p>
            <a:pPr marL="0" indent="0">
              <a:buFont typeface="Arial" panose="020B0604020202020204" pitchFamily="34" charset="0"/>
              <a:buNone/>
            </a:pPr>
            <a:endParaRPr lang="en-US" sz="1200"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738369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fontAlgn="base"/>
            <a:r>
              <a:rPr lang="en-US" sz="1200" b="1" dirty="0"/>
              <a:t>Skill</a:t>
            </a:r>
          </a:p>
          <a:p>
            <a:pPr fontAlgn="base"/>
            <a:r>
              <a:rPr lang="en-US" sz="1200" dirty="0"/>
              <a:t>Sometimes referred to as </a:t>
            </a:r>
            <a:r>
              <a:rPr lang="en-US" sz="1200" i="1" dirty="0"/>
              <a:t>dialog skill</a:t>
            </a:r>
            <a:r>
              <a:rPr lang="en-US" sz="1200" dirty="0"/>
              <a:t>.</a:t>
            </a:r>
          </a:p>
          <a:p>
            <a:pPr fontAlgn="base"/>
            <a:r>
              <a:rPr lang="en-US" sz="1200" dirty="0"/>
              <a:t>A </a:t>
            </a:r>
            <a:r>
              <a:rPr lang="en-GB" sz="2000" dirty="0"/>
              <a:t>Dialog skill</a:t>
            </a:r>
            <a:r>
              <a:rPr lang="en-US" sz="1200" dirty="0"/>
              <a:t> acts as a container that contains the training data and logic that enables an assistant to help your customers.</a:t>
            </a:r>
          </a:p>
          <a:p>
            <a:pPr fontAlgn="base"/>
            <a:r>
              <a:rPr lang="en-US" sz="1200" dirty="0"/>
              <a:t>It contains the following types of artifacts:</a:t>
            </a:r>
          </a:p>
          <a:p>
            <a:pPr marL="254832" indent="-254832">
              <a:buFont typeface="Arial" panose="020B0604020202020204" pitchFamily="34" charset="0"/>
              <a:buChar char="•"/>
            </a:pPr>
            <a:r>
              <a:rPr lang="en-US" sz="1200" dirty="0"/>
              <a:t>Intents</a:t>
            </a:r>
          </a:p>
          <a:p>
            <a:pPr marL="254832" indent="-254832">
              <a:buFont typeface="Arial" panose="020B0604020202020204" pitchFamily="34" charset="0"/>
              <a:buChar char="•"/>
            </a:pPr>
            <a:r>
              <a:rPr lang="en-US" sz="1200" dirty="0"/>
              <a:t>Entities</a:t>
            </a:r>
          </a:p>
          <a:p>
            <a:pPr marL="254832" indent="-254832">
              <a:buFont typeface="Arial" panose="020B0604020202020204" pitchFamily="34" charset="0"/>
              <a:buChar char="•"/>
            </a:pPr>
            <a:r>
              <a:rPr lang="en-US" sz="1200" dirty="0"/>
              <a:t>Dialog</a:t>
            </a:r>
          </a:p>
          <a:p>
            <a:r>
              <a:rPr lang="en-US" sz="1200" dirty="0"/>
              <a:t>As you add information, the data is used to build a machine learning model that can recognize these and similar user inputs. Each time that you add or change the training data, the training process is triggered to ensure that the underlying model stays up-to-date as your customer needs and the topics they want to discuss change.</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989502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b="1" dirty="0"/>
              <a:t>Intent</a:t>
            </a:r>
          </a:p>
          <a:p>
            <a:r>
              <a:rPr lang="en-US" sz="1200" dirty="0"/>
              <a:t>An </a:t>
            </a:r>
            <a:r>
              <a:rPr lang="en-US" sz="1200" i="1" dirty="0"/>
              <a:t>intent</a:t>
            </a:r>
            <a:r>
              <a:rPr lang="en-US" sz="1200" dirty="0"/>
              <a:t> represents the purpose of a user's input, such as a question about business locations or a bill payment. </a:t>
            </a:r>
          </a:p>
          <a:p>
            <a:r>
              <a:rPr lang="en-US" sz="1200" b="1" dirty="0"/>
              <a:t>Plan the intents for an application: </a:t>
            </a:r>
            <a:r>
              <a:rPr lang="en-US" dirty="0"/>
              <a:t>Consider what your customers might want to do and what you want your application to be able to handle on their behalf. For example, you might want your application to help your customers make a purchase. If so, you can add a #buy_something intent.</a:t>
            </a:r>
          </a:p>
          <a:p>
            <a:pPr defTabSz="815462">
              <a:defRPr/>
            </a:pPr>
            <a:r>
              <a:rPr lang="en-US" sz="1200" dirty="0"/>
              <a:t>You define an intent for each type of user request that you want your application to support. </a:t>
            </a:r>
          </a:p>
          <a:p>
            <a:r>
              <a:rPr lang="en-US" sz="1200" b="1" dirty="0"/>
              <a:t>Teach Watson Assistant about your intents: </a:t>
            </a:r>
            <a:r>
              <a:rPr lang="en-US" dirty="0"/>
              <a:t>After you decide the business requests that you want your application to handle for your customers, you must teach Watson Assistant about them. For each business goal (such as #buy_something), you must provide at least 10 examples of utterances that your customers typically use to indicate their goal. For example, “I want to make a purchase.”</a:t>
            </a:r>
          </a:p>
          <a:p>
            <a:r>
              <a:rPr lang="en-US" dirty="0"/>
              <a:t>Ideally, find real-world user utterance examples that you can extract from existing business processes. The user examples should be tailored to your specific business. For example, if you are an insurance company, your user examples might look more like this, “I want to buy a new XYZ insurance plan.”</a:t>
            </a:r>
          </a:p>
          <a:p>
            <a:pPr defTabSz="815462">
              <a:defRPr/>
            </a:pPr>
            <a:r>
              <a:rPr lang="en-US" sz="1200" dirty="0"/>
              <a:t>To train the dialog skill to recognize your intents, supply many examples of user input and indicate to which intents they map.</a:t>
            </a:r>
            <a:r>
              <a:rPr lang="en-US" dirty="0"/>
              <a:t> The examples that you provide are used by the service to build a machine learning model that can recognize the same and similar types of utterances and map them to the appropriate intent.</a:t>
            </a:r>
          </a:p>
          <a:p>
            <a:r>
              <a:rPr lang="en-US" sz="1200" dirty="0"/>
              <a:t>In the tool, the name of an intent is always prefixed with the </a:t>
            </a:r>
            <a:r>
              <a:rPr lang="en-US" dirty="0"/>
              <a:t>#</a:t>
            </a:r>
            <a:r>
              <a:rPr lang="en-US" sz="1200" dirty="0"/>
              <a:t> character. </a:t>
            </a:r>
          </a:p>
          <a:p>
            <a:pPr defTabSz="815462">
              <a:defRPr/>
            </a:pPr>
            <a:r>
              <a:rPr lang="en-US" dirty="0"/>
              <a:t>Start with a few intents and test them as you iteratively expand the scope of the application.</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655576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dirty="0"/>
              <a:t>Intent examples: </a:t>
            </a:r>
          </a:p>
          <a:p>
            <a:pPr marL="254832" indent="-254832">
              <a:buFont typeface="Arial" panose="020B0604020202020204" pitchFamily="34" charset="0"/>
              <a:buChar char="•"/>
            </a:pPr>
            <a:r>
              <a:rPr lang="en-GB" dirty="0"/>
              <a:t>“Good morning” -&gt; #greeting</a:t>
            </a:r>
          </a:p>
          <a:p>
            <a:pPr marL="254832" indent="-254832">
              <a:buFont typeface="Arial" panose="020B0604020202020204" pitchFamily="34" charset="0"/>
              <a:buChar char="•"/>
            </a:pPr>
            <a:r>
              <a:rPr lang="en-GB" dirty="0"/>
              <a:t>“Where can I find the nearest restaurant?” -&gt; #</a:t>
            </a:r>
            <a:r>
              <a:rPr lang="en-GB" dirty="0" err="1"/>
              <a:t>location_info</a:t>
            </a:r>
            <a:endParaRPr lang="en-GB" dirty="0"/>
          </a:p>
          <a:p>
            <a:pPr marL="254832" indent="-254832">
              <a:buFont typeface="Arial" panose="020B0604020202020204" pitchFamily="34" charset="0"/>
              <a:buChar char="•"/>
            </a:pPr>
            <a:r>
              <a:rPr lang="en-GB" dirty="0"/>
              <a:t>“Where can I pay my electric bill?” -&gt; #</a:t>
            </a:r>
            <a:r>
              <a:rPr lang="en-GB" dirty="0" err="1"/>
              <a:t>location_info</a:t>
            </a:r>
            <a:endParaRPr lang="en-GB" dirty="0"/>
          </a:p>
          <a:p>
            <a:r>
              <a:rPr lang="en-GB" dirty="0"/>
              <a:t>Remember: Intents represent what the user wants to achieve: a goal, an action, or verbs.</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682985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b="1" dirty="0"/>
              <a:t>Entity</a:t>
            </a:r>
            <a:r>
              <a:rPr lang="en-US" dirty="0"/>
              <a:t> </a:t>
            </a:r>
          </a:p>
          <a:p>
            <a:pPr fontAlgn="base"/>
            <a:r>
              <a:rPr lang="en-US" sz="1200" dirty="0"/>
              <a:t>Entities represent information in the user input that is relevant to the user's purpose.</a:t>
            </a:r>
          </a:p>
          <a:p>
            <a:pPr fontAlgn="base"/>
            <a:r>
              <a:rPr lang="en-US" sz="1200" dirty="0"/>
              <a:t>If intents represent verbs (the action a user wants to do), entities represent nouns (the object of, or the context for, that action). For example, when the </a:t>
            </a:r>
            <a:r>
              <a:rPr lang="en-US" sz="1200" i="1" dirty="0"/>
              <a:t>intent</a:t>
            </a:r>
            <a:r>
              <a:rPr lang="en-US" sz="1200" dirty="0"/>
              <a:t> is to get a weather forecast, the relevant location and date </a:t>
            </a:r>
            <a:r>
              <a:rPr lang="en-US" sz="1200" i="1" dirty="0"/>
              <a:t>entities</a:t>
            </a:r>
            <a:r>
              <a:rPr lang="en-US" sz="1200" dirty="0"/>
              <a:t> are required before the application can return an accurate forecast.</a:t>
            </a:r>
          </a:p>
          <a:p>
            <a:pPr>
              <a:spcAft>
                <a:spcPts val="1070"/>
              </a:spcAft>
            </a:pPr>
            <a:r>
              <a:rPr lang="en-US" sz="1200" dirty="0"/>
              <a:t>Entities represent a class of object or a data type that is relevant to a user’s purpose. </a:t>
            </a:r>
            <a:r>
              <a:rPr lang="en-GB" dirty="0"/>
              <a:t>By recognizing the entities that are mentioned in the user's input, the service can reply with a more targeted response or perform a required action.</a:t>
            </a:r>
          </a:p>
          <a:p>
            <a:pPr fontAlgn="base"/>
            <a:endParaRPr lang="en-US" sz="1200"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5065015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fontAlgn="base"/>
            <a:r>
              <a:rPr lang="en-US" sz="1200" dirty="0"/>
              <a:t>The Assistant service looks for terms in the user input that match the values, synonyms, or patterns that you define for the entity:</a:t>
            </a:r>
          </a:p>
          <a:p>
            <a:pPr marL="254832" indent="-254832">
              <a:buFont typeface="Arial" panose="020B0604020202020204" pitchFamily="34" charset="0"/>
              <a:buChar char="•"/>
            </a:pPr>
            <a:r>
              <a:rPr lang="en-US" sz="1200" b="1" dirty="0"/>
              <a:t>Synonym entity</a:t>
            </a:r>
            <a:r>
              <a:rPr lang="en-US" sz="1200" dirty="0"/>
              <a:t>: Synonyms are words or phrases that mean exactly or nearly the same as the corresponding entity. You define a category of terms as an entity (color), and then one or more values in that category (blue). For each value, you specify several synonyms (aqua, navy, and cyan). At run time, the service recognizes terms in the user input that exactly match the values or synonyms that you defined for the entity as mentions of that entity.</a:t>
            </a:r>
          </a:p>
          <a:p>
            <a:pPr marL="254832" indent="-254832" defTabSz="815462">
              <a:buFont typeface="Arial" panose="020B0604020202020204" pitchFamily="34" charset="0"/>
              <a:buChar char="•"/>
              <a:defRPr/>
            </a:pPr>
            <a:r>
              <a:rPr lang="en-US" sz="1200" b="1" dirty="0"/>
              <a:t>Pattern entity</a:t>
            </a:r>
            <a:r>
              <a:rPr lang="en-US" sz="1200" dirty="0"/>
              <a:t>: You define a category of terms as an entity (contact_info), and then define one or more values in that category (email). For each value, you specify a regular expression that defines the textual pattern of mentions of that value type. For an email entity value, you might want to specify a regular expression that defines a text@text.com pattern.</a:t>
            </a:r>
            <a:br>
              <a:rPr lang="en-US" sz="1200" dirty="0"/>
            </a:br>
            <a:r>
              <a:rPr lang="en-US" sz="1200" dirty="0"/>
              <a:t>This email regex example can capture all mentions of emails in their proper format.</a:t>
            </a:r>
            <a:br>
              <a:rPr lang="en-US" sz="1200" dirty="0"/>
            </a:br>
            <a:r>
              <a:rPr lang="en-US" sz="1200" dirty="0"/>
              <a:t>At run time, the service looks for patterns matching your regular expression in the user input, and identifies any matches as mentions of that entity.</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110404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200" b="1" dirty="0"/>
              <a:t>System entity</a:t>
            </a:r>
            <a:r>
              <a:rPr lang="en-US" sz="1200" dirty="0"/>
              <a:t>: A synonym entity that is prebuilt for you by IBM. They cover commonly used categories, such as numbers, dates, and times. You simply enable a system entity to start using it.</a:t>
            </a:r>
          </a:p>
          <a:p>
            <a:pPr fontAlgn="base"/>
            <a:endParaRPr lang="en-US" sz="1200" b="1" dirty="0"/>
          </a:p>
          <a:p>
            <a:pPr fontAlgn="base"/>
            <a:endParaRPr lang="en-US" sz="1200"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645895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753552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Dialog</a:t>
            </a:r>
          </a:p>
          <a:p>
            <a:r>
              <a:rPr lang="en-GB" dirty="0"/>
              <a:t>A dialog is a branching conversation flow that defines how your application responds when it recognizes the defined intents and entities.</a:t>
            </a:r>
          </a:p>
          <a:p>
            <a:r>
              <a:rPr lang="en-GB" dirty="0"/>
              <a:t>The dialog is made up of nodes that define steps in the conversation.</a:t>
            </a:r>
          </a:p>
          <a:p>
            <a:r>
              <a:rPr lang="en-GB" dirty="0"/>
              <a:t>Dialog nodes are chained together in a tree structure (graphically).</a:t>
            </a:r>
          </a:p>
          <a:p>
            <a:r>
              <a:rPr lang="en-GB" dirty="0"/>
              <a:t>Each node includes conditions for the node to be active, and also an output object that defines the response that is provided. </a:t>
            </a:r>
          </a:p>
          <a:p>
            <a:r>
              <a:rPr lang="en-GB" dirty="0"/>
              <a:t>Think of the node as an if-then construction: If this condition is true, then return this response.</a:t>
            </a:r>
          </a:p>
          <a:p>
            <a:r>
              <a:rPr lang="en-US" b="1" dirty="0"/>
              <a:t>Condition</a:t>
            </a:r>
            <a:r>
              <a:rPr lang="en-US" dirty="0"/>
              <a:t>: Specifies the information that must be present in the user input for this node in the dialog to be triggered. </a:t>
            </a:r>
          </a:p>
          <a:p>
            <a:r>
              <a:rPr lang="en-US" b="1" dirty="0"/>
              <a:t>Response</a:t>
            </a:r>
            <a:r>
              <a:rPr lang="en-US" dirty="0"/>
              <a:t>: The utterance that the service uses to respond to the user.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164084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Dialog</a:t>
            </a:r>
          </a:p>
          <a:p>
            <a:pPr>
              <a:spcAft>
                <a:spcPts val="1070"/>
              </a:spcAft>
            </a:pPr>
            <a:r>
              <a:rPr lang="en-US" dirty="0"/>
              <a:t>A single node with one condition and response can handle simple user requests</a:t>
            </a:r>
            <a:r>
              <a:rPr lang="en-GB" dirty="0"/>
              <a:t>.</a:t>
            </a:r>
          </a:p>
          <a:p>
            <a:pPr>
              <a:spcAft>
                <a:spcPts val="1070"/>
              </a:spcAft>
            </a:pPr>
            <a:r>
              <a:rPr lang="en-GB" dirty="0"/>
              <a:t>To handle more complex tasks, you can add child nodes to ask the user for additional information.</a:t>
            </a:r>
          </a:p>
          <a:p>
            <a:pPr>
              <a:spcAft>
                <a:spcPts val="1070"/>
              </a:spcAft>
            </a:pPr>
            <a:r>
              <a:rPr lang="en-US" dirty="0"/>
              <a:t>A child node is processed after its parent node. NODE 1 is the parent node for CHILD NODE 1 and CHILD NODE 2.</a:t>
            </a:r>
          </a:p>
          <a:p>
            <a:pPr>
              <a:spcAft>
                <a:spcPts val="1070"/>
              </a:spcAft>
            </a:pPr>
            <a:r>
              <a:rPr lang="en-US" dirty="0"/>
              <a:t>Some useful definitions:</a:t>
            </a:r>
          </a:p>
          <a:p>
            <a:pPr marL="254832" indent="-254832">
              <a:spcAft>
                <a:spcPts val="1070"/>
              </a:spcAft>
              <a:buFont typeface="Arial" panose="020B0604020202020204" pitchFamily="34" charset="0"/>
              <a:buChar char="•"/>
            </a:pPr>
            <a:r>
              <a:rPr lang="en-US" dirty="0"/>
              <a:t>A root node is a node that does not depend on other nodes. In the example, NODE 1 is a root node.</a:t>
            </a:r>
          </a:p>
          <a:p>
            <a:pPr marL="254832" indent="-254832">
              <a:spcAft>
                <a:spcPts val="1070"/>
              </a:spcAft>
              <a:buFont typeface="Arial" panose="020B0604020202020204" pitchFamily="34" charset="0"/>
              <a:buChar char="•"/>
            </a:pPr>
            <a:r>
              <a:rPr lang="en-US" dirty="0"/>
              <a:t>A child node is a node that depends on another node, its parent node. The parent node is processed first, and based on that processing, the child node is either processed or not.</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006724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Conditions</a:t>
            </a:r>
          </a:p>
          <a:p>
            <a:pPr defTabSz="815462">
              <a:defRPr/>
            </a:pPr>
            <a:r>
              <a:rPr lang="en-GB" dirty="0"/>
              <a:t>Conditions are logical expressions that are evaluated to true or false. </a:t>
            </a:r>
            <a:r>
              <a:rPr lang="en-US" dirty="0"/>
              <a:t>A node condition determines whether that node is used in the conversation</a:t>
            </a:r>
            <a:r>
              <a:rPr lang="en-GB" dirty="0"/>
              <a:t> or to choose among the possible responses to the user.</a:t>
            </a:r>
          </a:p>
          <a:p>
            <a:r>
              <a:rPr lang="en-GB" dirty="0"/>
              <a:t>Conditions usually evaluate the intents and entities that are identified in the user responses, but they can also evaluate information that is stored in the context.</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416320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Responses</a:t>
            </a:r>
          </a:p>
          <a:p>
            <a:r>
              <a:rPr lang="en-US" sz="1200" i="1" dirty="0"/>
              <a:t>Responses</a:t>
            </a:r>
            <a:r>
              <a:rPr lang="en-US" sz="1200" dirty="0"/>
              <a:t> are messages that are based on the identified intents and entities that are communicated to the user when the dialog node is activated. You can add variations of the response for a more natural experience or add conditions to pick one response out of many in the same dialog node. </a:t>
            </a:r>
          </a:p>
          <a:p>
            <a:r>
              <a:rPr lang="en-US" sz="1200" dirty="0"/>
              <a:t>The figure shows an example of adding different variations for greetings if the node is triggered by a greeting intent from the user.</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43</a:t>
            </a:fld>
            <a:endParaRPr lang="en-US" dirty="0"/>
          </a:p>
        </p:txBody>
      </p:sp>
    </p:spTree>
    <p:extLst>
      <p:ext uri="{BB962C8B-B14F-4D97-AF65-F5344CB8AC3E}">
        <p14:creationId xmlns:p14="http://schemas.microsoft.com/office/powerpoint/2010/main" val="2157821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Rich responses</a:t>
            </a:r>
          </a:p>
          <a:p>
            <a:pPr defTabSz="815462">
              <a:defRPr/>
            </a:pPr>
            <a:r>
              <a:rPr lang="en-US" dirty="0"/>
              <a:t>In addition to the default response type of </a:t>
            </a:r>
            <a:r>
              <a:rPr lang="en-US" b="0" i="1" dirty="0"/>
              <a:t>text</a:t>
            </a:r>
            <a:r>
              <a:rPr lang="en-US" dirty="0"/>
              <a:t>, you can return responses with multimedia or interactive elements, such as images or clickable buttons to simplify the interaction model of your application and enhance the user experience.</a:t>
            </a:r>
          </a:p>
          <a:p>
            <a:r>
              <a:rPr lang="en-US" dirty="0"/>
              <a:t>The following response types are supported:</a:t>
            </a:r>
          </a:p>
          <a:p>
            <a:pPr marL="254832" indent="-254832" defTabSz="815462">
              <a:buFont typeface="Arial" panose="020B0604020202020204" pitchFamily="34" charset="0"/>
              <a:buChar char="•"/>
              <a:defRPr/>
            </a:pPr>
            <a:r>
              <a:rPr lang="en-US" dirty="0"/>
              <a:t>Image: Embeds an image into the response.</a:t>
            </a:r>
          </a:p>
          <a:p>
            <a:pPr marL="254832" indent="-254832">
              <a:buFont typeface="Arial" panose="020B0604020202020204" pitchFamily="34" charset="0"/>
              <a:buChar char="•"/>
            </a:pPr>
            <a:r>
              <a:rPr lang="en-US" dirty="0"/>
              <a:t>Option: </a:t>
            </a:r>
            <a:r>
              <a:rPr lang="en-US" sz="1200" dirty="0"/>
              <a:t>Adds a list of one or more options. When a user clicks one of the options, an associated user input value is sent to the service. How options are rendered can differ depending on where you deploy the dialog. For example, in one integration channel, the options might be displayed as clickable buttons, but in another they might be displayed as a drop-down list.</a:t>
            </a:r>
            <a:endParaRPr lang="en-US" dirty="0"/>
          </a:p>
          <a:p>
            <a:pPr marL="254832" indent="-254832">
              <a:buFont typeface="Arial" panose="020B0604020202020204" pitchFamily="34" charset="0"/>
              <a:buChar char="•"/>
            </a:pPr>
            <a:r>
              <a:rPr lang="en-US" dirty="0"/>
              <a:t>Pause: </a:t>
            </a:r>
            <a:r>
              <a:rPr lang="en-US" sz="1200" dirty="0"/>
              <a:t>Forces the application to wait for a specified number of milliseconds before continuing with processing. You can choose to show an indicator that the dialog is working on typing a response. Use this response type if you need to perform an action that might take some time.</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44</a:t>
            </a:fld>
            <a:endParaRPr lang="en-US" dirty="0"/>
          </a:p>
        </p:txBody>
      </p:sp>
    </p:spTree>
    <p:extLst>
      <p:ext uri="{BB962C8B-B14F-4D97-AF65-F5344CB8AC3E}">
        <p14:creationId xmlns:p14="http://schemas.microsoft.com/office/powerpoint/2010/main" val="1597608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 single dialog node, you can provide different responses, each one triggered by a different condition. Use this approach to address multiple scenarios in a single node.</a:t>
            </a:r>
          </a:p>
          <a:p>
            <a:r>
              <a:rPr lang="en-US" sz="1200" dirty="0"/>
              <a:t>In this example, the service uses information that it collected earlier about the user's location to tailor its response and provide information about the store nearest the user. The conditional responses are based on context values.</a:t>
            </a:r>
          </a:p>
          <a:p>
            <a:r>
              <a:rPr lang="en-US" sz="1200" dirty="0"/>
              <a:t>This single node now provides the equivalent function of four separate nodes. </a:t>
            </a:r>
            <a:endParaRPr lang="en-US" dirty="0"/>
          </a:p>
        </p:txBody>
      </p:sp>
      <p:sp>
        <p:nvSpPr>
          <p:cNvPr id="4" name="Footer Placeholder 3"/>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45</a:t>
            </a:fld>
            <a:endParaRPr lang="en-US" dirty="0"/>
          </a:p>
        </p:txBody>
      </p:sp>
    </p:spTree>
    <p:extLst>
      <p:ext uri="{BB962C8B-B14F-4D97-AF65-F5344CB8AC3E}">
        <p14:creationId xmlns:p14="http://schemas.microsoft.com/office/powerpoint/2010/main" val="4260031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Slots</a:t>
            </a:r>
          </a:p>
          <a:p>
            <a:r>
              <a:rPr lang="en-US" sz="1200" dirty="0"/>
              <a:t>Add slots to a dialog node to gather multiple pieces of information from a user within that node. Slots collect information at the users' pace. Details that the user provides are saved, and the service asks only for the details the use did not provide.</a:t>
            </a:r>
          </a:p>
          <a:p>
            <a:r>
              <a:rPr lang="en-US" sz="1200" dirty="0"/>
              <a:t>Example:</a:t>
            </a:r>
          </a:p>
          <a:p>
            <a:r>
              <a:rPr lang="en-US" sz="1200" dirty="0"/>
              <a:t>The user wants to reserve a table in a restaurant. The needed information is the number of guests, the date, the time, and the name of the restaurant. When asked, the user might provide values for multiple slots at once. For example, the input might include the information, ”</a:t>
            </a:r>
            <a:r>
              <a:rPr lang="en-US" dirty="0"/>
              <a:t>There will be 6 of us dining at 7 PM”.</a:t>
            </a:r>
            <a:r>
              <a:rPr lang="en-US" sz="1200" dirty="0"/>
              <a:t> This one input contains two of the missing required values: the number of guests and time of the reservation. The service recognizes and stores both of them, each one in its corresponding slot. It then displays the prompt that is associated with the next empty slot, which in this case asks the user, “Where would you like to eat?”</a:t>
            </a:r>
            <a:r>
              <a:rPr lang="en-US" sz="1200" i="1" dirty="0"/>
              <a:t> </a:t>
            </a:r>
            <a:r>
              <a:rPr lang="en-US" sz="1200" dirty="0"/>
              <a:t>to determine the restaurant slot and stores the response. After the user replies, the service asks, “What day will this take place?”</a:t>
            </a:r>
            <a:r>
              <a:rPr lang="en-US" sz="1200" i="1" dirty="0"/>
              <a:t> </a:t>
            </a:r>
            <a:r>
              <a:rPr lang="en-US" sz="1200" dirty="0"/>
              <a:t>to determine the date slot, stores it, and gives a reply.</a:t>
            </a:r>
            <a:endParaRPr lang="en-US" sz="1200" i="1" dirty="0"/>
          </a:p>
        </p:txBody>
      </p:sp>
      <p:sp>
        <p:nvSpPr>
          <p:cNvPr id="4" name="Footer Placeholder 3"/>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46</a:t>
            </a:fld>
            <a:endParaRPr lang="en-US" dirty="0"/>
          </a:p>
        </p:txBody>
      </p:sp>
    </p:spTree>
    <p:extLst>
      <p:ext uri="{BB962C8B-B14F-4D97-AF65-F5344CB8AC3E}">
        <p14:creationId xmlns:p14="http://schemas.microsoft.com/office/powerpoint/2010/main" val="17995948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The dialog is processed by the service from top to bottom.</a:t>
            </a:r>
          </a:p>
          <a:p>
            <a:r>
              <a:rPr lang="en-GB" dirty="0"/>
              <a:t>As it travels down the tree, if the service finds a condition that is met, it triggers that node. It then moves from left to right on the triggered node to check the user input against any child node conditions. As it checks the children nodes, it moves again from top to bottom.</a:t>
            </a:r>
          </a:p>
          <a:p>
            <a:r>
              <a:rPr lang="en-GB" dirty="0"/>
              <a:t>The service continues to work its way through the dialog tree until it reaches the last node in the branch that it is following.</a:t>
            </a:r>
          </a:p>
          <a:p>
            <a:r>
              <a:rPr lang="en-US" dirty="0"/>
              <a:t>If none of the conditions evaluates to true, then the response from the last node in the tree, which typically has a special </a:t>
            </a:r>
            <a:r>
              <a:rPr lang="en-US" b="0" i="1" dirty="0"/>
              <a:t>anything_else</a:t>
            </a:r>
            <a:r>
              <a:rPr lang="en-US" b="1" dirty="0"/>
              <a:t> </a:t>
            </a:r>
            <a:r>
              <a:rPr lang="en-US" dirty="0"/>
              <a:t>condition that always evaluates to true, is returned.</a:t>
            </a:r>
            <a:endParaRPr lang="en-GB" dirty="0"/>
          </a:p>
          <a:p>
            <a:r>
              <a:rPr lang="en-US" dirty="0"/>
              <a:t>When you start to build the dialog, you must determine the branches to include and where to place them. The order of the branches is important because nodes are evaluated from first to last. The first node whose condition matches the input is used; any nodes that come later in the tree are not triggered.</a:t>
            </a:r>
            <a:endParaRPr lang="en-GB" dirty="0"/>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1241014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Dialog depiction</a:t>
            </a:r>
          </a:p>
          <a:p>
            <a:r>
              <a:rPr lang="en-US" dirty="0"/>
              <a:t>This diagram shows a mockup of a dialog tree that is built with the GUI dialog builder tool. It contains two root dialog nodes. A typical dialog tree would likely have many more nodes, but this depiction provides a glimpse of what a subset of nodes might look like.</a:t>
            </a:r>
          </a:p>
          <a:p>
            <a:r>
              <a:rPr lang="en-US" dirty="0"/>
              <a:t>The first root node has conditions for an intent value. It has two child nodes and each have a condition on an entity value. The second child node defines two responses. The first response is returned to the user if the value of the context variable matches the value that is specified in the condition. Otherwise, the second response is returned.</a:t>
            </a:r>
          </a:p>
          <a:p>
            <a:r>
              <a:rPr lang="en-US" dirty="0"/>
              <a:t>This standard type of node is useful to capture questions about a certain topic and then in the root response ask a follow-up question that is addressed by the child nodes. For example, it might recognize a user question about discounts and ask a follow-up question about whether the user is a member of any associations with which the company has special discount arrangements. The child nodes provide different responses based on the user's answer to the question about association membership.</a:t>
            </a:r>
          </a:p>
          <a:p>
            <a:r>
              <a:rPr lang="en-US" dirty="0"/>
              <a:t>The second root node is a node with slots. It also has conditions on an intent value. It defines a set of slots, one for each piece of information that you want to collect from the user. Each slot asks a question to elicit the answer from the user. It looks for a specific entity value in the user's reply to the prompt, which it then saves in a slot context variable. </a:t>
            </a:r>
          </a:p>
          <a:p>
            <a:r>
              <a:rPr lang="en-US" dirty="0"/>
              <a:t>This type of node is useful for collecting details that you might need to perform a transaction on the user's behalf. For example, if the user's intent is to book a flight, the slots can collect the origin and destination location information, travel dates, and so on.</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58924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r>
              <a:rPr lang="en-US" dirty="0"/>
              <a:t>You can easily switch back and forth between the new experience and the classic experience. However, the new experience provides a simplified user interface, an improved deployment process, and access to the latest features.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switch between the new and classic experiences, following these steps:</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From the Watson Assistant interface, click the Manage icon to open your account menu.</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Select Switch to classic experience or Switch to new experience from the account menu.</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You don’t lose any work if you switch to a different experience, and other users of the same instance are not affected. However, keep in mind that any work you do in one experience is not available in the other experience. You can switch back and forth at any time.</a:t>
            </a:r>
          </a:p>
          <a:p>
            <a:endParaRPr lang="en-US" dirty="0"/>
          </a:p>
          <a:p>
            <a:r>
              <a:rPr lang="en-US" b="1" dirty="0"/>
              <a:t>References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Switching the experience</a:t>
            </a:r>
          </a:p>
          <a:p>
            <a:r>
              <a:rPr lang="en-US" dirty="0"/>
              <a:t>https://cloud.ibm.com/docs/watson-assistant#welcome-new-assistant-switch-experience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Switching between new and classic experiences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https://cloud.ibm.com/docs/watson-assistant?topic=watson-assistant-switch-experience</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958881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Use IBM Watson Assistant to build your own branded live chatbot, which is known as an assistant, into any device, application, or channel.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Your chatbot, which is also known as an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assistant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connects to the customer engagement resources you already use to deliver an engaging, unified problem-solving experience to your customers.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Watson Assistant provides two experiences to build assistants: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New Watson Assistant experience</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Classic Watson Assistant experience</a:t>
            </a:r>
          </a:p>
          <a:p>
            <a:pPr marL="285750" indent="-285750">
              <a:buFont typeface="Arial" panose="020B0604020202020204" pitchFamily="34" charset="0"/>
              <a:buChar char="•"/>
            </a:pPr>
            <a:endParaRPr lang="en-GB" dirty="0"/>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697761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sz="quarter" idx="3"/>
          </p:nvPr>
        </p:nvSpPr>
        <p:spPr/>
        <p:txBody>
          <a:bodyPr/>
          <a:lstStyle/>
          <a:p>
            <a:endParaRPr lang="en-US" dirty="0"/>
          </a:p>
        </p:txBody>
      </p:sp>
      <p:sp>
        <p:nvSpPr>
          <p:cNvPr id="2" name="Footer Placeholder 1">
            <a:extLst>
              <a:ext uri="{FF2B5EF4-FFF2-40B4-BE49-F238E27FC236}">
                <a16:creationId xmlns:a16="http://schemas.microsoft.com/office/drawing/2014/main" id="{6BB049D9-09A0-4751-8077-6F43D7CF440D}"/>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7535527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r>
              <a:rPr lang="en-US" sz="1800" dirty="0">
                <a:effectLst/>
                <a:latin typeface="Times New Roman" panose="02020603050405020304" pitchFamily="18" charset="0"/>
                <a:ea typeface="Times New Roman" panose="02020603050405020304" pitchFamily="18" charset="0"/>
              </a:rPr>
              <a:t>If you are using a Watson Assistance instance that you created before October 2021, you might still be using the classic Watson Assistant experience. To take advantage of the latest features, consider switching to the new experience.</a:t>
            </a:r>
          </a:p>
          <a:p>
            <a:pPr marL="0" marR="0"/>
            <a:r>
              <a:rPr lang="en-US" sz="1800" dirty="0">
                <a:effectLst/>
                <a:latin typeface="Times New Roman" panose="02020603050405020304" pitchFamily="18" charset="0"/>
                <a:ea typeface="Times New Roman" panose="02020603050405020304" pitchFamily="18" charset="0"/>
              </a:rPr>
              <a:t>Consider the following questions to decide which experience you want to use:</a:t>
            </a: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Do you want to build a new actions-based assistant?</a:t>
            </a:r>
          </a:p>
          <a:p>
            <a:pPr marL="271463" marR="0" lvl="1">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experience provides a simplified user interface that was designed around actions, and an improved deployment process. If you plan to build an actions-based assistant, use the new experience for access to the latest features and improvements.</a:t>
            </a: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Are you working on an existing assistant built in the classic Watson Assistant?</a:t>
            </a:r>
          </a:p>
          <a:p>
            <a:pPr marL="271463" marR="0" lvl="1">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If you have a dialog-based assistant that was built by using the classic Watson Assistant, and you are not currently planning to migrate to an actions-based assistant, you might still want to consider migrating it to the new experience so you can take advantage of the new process for publishing and deploying your assistant. Migrating to the new experience also makes it easy for you to begin using actions when you are ready.</a:t>
            </a:r>
          </a:p>
          <a:p>
            <a:pPr marL="271463" marR="0" lvl="1" indent="0" algn="l" defTabSz="914400" rtl="0" eaLnBrk="0" fontAlgn="base" latinLnBrk="0" hangingPunct="0">
              <a:lnSpc>
                <a:spcPct val="100000"/>
              </a:lnSpc>
              <a:spcBef>
                <a:spcPts val="600"/>
              </a:spcBef>
              <a:spcAft>
                <a:spcPts val="60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more information about how to migrate a dialog-based assistant to the new experience, see Activating dialog and migrating skills at </a:t>
            </a:r>
            <a:r>
              <a:rPr lang="en-US" sz="1800" b="0" dirty="0"/>
              <a:t>https://cloud.ibm.com/docs/watson-assistant?topic=watson-assistant-activate-dialog</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Do you want to convert an existing dialog-based assistant to use actions?</a:t>
            </a:r>
          </a:p>
          <a:p>
            <a:pPr marL="271463" marR="0" lvl="1">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If you have a dialog-based assistant, but you want to reimplement it to use actions instead, start by migrating it to the new experience. You can then start to use actions alongside your dialog, and you can replace your dialog nodes with actions at your own pace.</a:t>
            </a:r>
          </a:p>
          <a:p>
            <a:pPr marL="271463" marR="0" lvl="1" indent="0" algn="l" defTabSz="914400" rtl="0" eaLnBrk="0" fontAlgn="base" latinLnBrk="0" hangingPunct="0">
              <a:lnSpc>
                <a:spcPct val="100000"/>
              </a:lnSpc>
              <a:spcBef>
                <a:spcPts val="600"/>
              </a:spcBef>
              <a:spcAft>
                <a:spcPts val="60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more information about using a dialog with actions, see Calling actions from a dialog at </a:t>
            </a:r>
            <a:r>
              <a:rPr lang="en-US" sz="1800" b="0" dirty="0"/>
              <a:t>https://cloud.ibm.com/docs/watson-assistant?topic=watson-assistant-dialog-call-action</a:t>
            </a:r>
          </a:p>
          <a:p>
            <a:pPr marL="271463" marR="0" lvl="1">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r>
              <a:rPr lang="en-US" b="1" dirty="0"/>
              <a:t>References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Migrating to the new experience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https://cloud.ibm.com/docs/watson-assistant?topic=watson-assistant-migrate-overview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New Watson Assistant - Deployment process 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https://cloud.ibm.com/docs/watson-assistant?topic=watson-assistant-publish-overview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Activating dialog and migrating skills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https://cloud.ibm.com/docs/watson-assistant?topic=watson-assistant-activate-dialog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Calling actions from a dialog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https://cloud.ibm.com/docs/watson-assistant?topic=watson-assistant-dialog-call-action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218845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161616"/>
                </a:solidFill>
                <a:effectLst/>
                <a:latin typeface="IBM Plex Sans" panose="020B0503050203000203" pitchFamily="34" charset="0"/>
              </a:rPr>
              <a:t>Downloading intents</a:t>
            </a:r>
            <a:endParaRPr lang="en-US" b="1" i="0" dirty="0">
              <a:solidFill>
                <a:srgbClr val="161616"/>
              </a:solidFill>
              <a:effectLst/>
              <a:latin typeface="inherit"/>
            </a:endParaRPr>
          </a:p>
          <a:p>
            <a:pPr algn="l" fontAlgn="base"/>
            <a:r>
              <a:rPr lang="en-US" b="0" i="0" dirty="0">
                <a:solidFill>
                  <a:srgbClr val="2D3F49"/>
                </a:solidFill>
                <a:effectLst/>
                <a:latin typeface="IBM Plex Sans" panose="020B0503050203000203" pitchFamily="34" charset="0"/>
              </a:rPr>
              <a:t>You can download an intent to a CSV file, so you can then upload and reuse the examples as example phrases in the new Watson Assistant experience.</a:t>
            </a:r>
          </a:p>
          <a:p>
            <a:pPr algn="l" fontAlgn="base">
              <a:buFont typeface="+mj-lt"/>
              <a:buAutoNum type="arabicPeriod"/>
            </a:pPr>
            <a:r>
              <a:rPr lang="en-US" b="0" i="0" dirty="0">
                <a:solidFill>
                  <a:srgbClr val="394B54"/>
                </a:solidFill>
                <a:effectLst/>
                <a:latin typeface="inherit"/>
              </a:rPr>
              <a:t>Go to the </a:t>
            </a:r>
            <a:r>
              <a:rPr lang="en-US" b="1" i="0" dirty="0">
                <a:solidFill>
                  <a:srgbClr val="394B54"/>
                </a:solidFill>
                <a:effectLst/>
                <a:latin typeface="inherit"/>
              </a:rPr>
              <a:t>Intents</a:t>
            </a:r>
            <a:r>
              <a:rPr lang="en-US" b="0" i="0" dirty="0">
                <a:solidFill>
                  <a:srgbClr val="394B54"/>
                </a:solidFill>
                <a:effectLst/>
                <a:latin typeface="inherit"/>
              </a:rPr>
              <a:t> page.</a:t>
            </a:r>
          </a:p>
          <a:p>
            <a:pPr algn="l" fontAlgn="base">
              <a:buFont typeface="+mj-lt"/>
              <a:buAutoNum type="arabicPeriod"/>
            </a:pPr>
            <a:r>
              <a:rPr lang="en-US" b="0" i="0" dirty="0">
                <a:solidFill>
                  <a:srgbClr val="2D3F49"/>
                </a:solidFill>
                <a:effectLst/>
                <a:latin typeface="inherit"/>
              </a:rPr>
              <a:t>Select the intent that you want to download, and then click the </a:t>
            </a:r>
            <a:r>
              <a:rPr lang="en-US" b="1" i="0" dirty="0">
                <a:solidFill>
                  <a:srgbClr val="2D3F49"/>
                </a:solidFill>
                <a:effectLst/>
                <a:latin typeface="inherit"/>
              </a:rPr>
              <a:t>Download</a:t>
            </a:r>
            <a:r>
              <a:rPr lang="en-US" b="0" i="0" dirty="0">
                <a:solidFill>
                  <a:srgbClr val="2D3F49"/>
                </a:solidFill>
                <a:effectLst/>
                <a:latin typeface="inherit"/>
              </a:rPr>
              <a:t> icon .</a:t>
            </a:r>
          </a:p>
          <a:p>
            <a:pPr algn="l" fontAlgn="base">
              <a:buFont typeface="+mj-lt"/>
              <a:buAutoNum type="arabicPeriod"/>
            </a:pPr>
            <a:r>
              <a:rPr lang="en-US" b="0" i="0" dirty="0">
                <a:solidFill>
                  <a:srgbClr val="394B54"/>
                </a:solidFill>
                <a:effectLst/>
                <a:latin typeface="inherit"/>
              </a:rPr>
              <a:t>Specify the name and location in which to store the CSV file that is generated, and then click </a:t>
            </a:r>
            <a:r>
              <a:rPr lang="en-US" b="1" i="0" dirty="0">
                <a:solidFill>
                  <a:srgbClr val="394B54"/>
                </a:solidFill>
                <a:effectLst/>
                <a:latin typeface="inherit"/>
              </a:rPr>
              <a:t>Save</a:t>
            </a:r>
            <a:r>
              <a:rPr lang="en-US" b="0" i="0" dirty="0">
                <a:solidFill>
                  <a:srgbClr val="394B54"/>
                </a:solidFill>
                <a:effectLst/>
                <a:latin typeface="inherit"/>
              </a:rPr>
              <a:t>.</a:t>
            </a:r>
          </a:p>
          <a:p>
            <a:pPr algn="l" fontAlgn="base">
              <a:buFont typeface="+mj-lt"/>
              <a:buAutoNum type="arabicPeriod"/>
            </a:pPr>
            <a:r>
              <a:rPr lang="en-US" b="0" i="0" dirty="0">
                <a:solidFill>
                  <a:srgbClr val="394B54"/>
                </a:solidFill>
                <a:effectLst/>
                <a:latin typeface="inherit"/>
              </a:rPr>
              <a:t>Upload the examples from the intent as example phrases for a specific action in the new Watson Assistant.</a:t>
            </a:r>
          </a:p>
          <a:p>
            <a:r>
              <a:rPr lang="en-US" b="0" i="0" dirty="0">
                <a:solidFill>
                  <a:srgbClr val="394B54"/>
                </a:solidFill>
                <a:effectLst/>
                <a:latin typeface="inherit"/>
              </a:rPr>
              <a:t>For more information, see </a:t>
            </a:r>
            <a:r>
              <a:rPr lang="en-US" dirty="0"/>
              <a:t>Uploading phrases https://cloud.ibm.com/docs/watson-assistant?topic=watson-assistant-understand-questions#understand-questions-uploading-examples</a:t>
            </a:r>
            <a:endParaRPr lang="en-US" b="0" i="0" dirty="0">
              <a:solidFill>
                <a:srgbClr val="394B54"/>
              </a:solidFill>
              <a:effectLst/>
              <a:latin typeface="inherit"/>
            </a:endParaRPr>
          </a:p>
          <a:p>
            <a:pPr algn="l" fontAlgn="base"/>
            <a:r>
              <a:rPr lang="en-US" b="1" i="0" dirty="0">
                <a:solidFill>
                  <a:srgbClr val="161616"/>
                </a:solidFill>
                <a:effectLst/>
                <a:latin typeface="IBM Plex Sans" panose="020B0503050203000203" pitchFamily="34" charset="0"/>
              </a:rPr>
              <a:t>Downloading entities</a:t>
            </a:r>
            <a:endParaRPr lang="en-US" b="1" i="0" dirty="0">
              <a:solidFill>
                <a:srgbClr val="161616"/>
              </a:solidFill>
              <a:effectLst/>
              <a:latin typeface="inherit"/>
            </a:endParaRPr>
          </a:p>
          <a:p>
            <a:pPr algn="l" fontAlgn="base"/>
            <a:r>
              <a:rPr lang="en-US" b="0" i="0" dirty="0">
                <a:solidFill>
                  <a:srgbClr val="2D3F49"/>
                </a:solidFill>
                <a:effectLst/>
                <a:latin typeface="IBM Plex Sans" panose="020B0503050203000203" pitchFamily="34" charset="0"/>
              </a:rPr>
              <a:t>You can download a number of entities to a CSV file, so you can then upload and reuse them as saved customer responses in the new Watson Assistant experience.</a:t>
            </a:r>
          </a:p>
          <a:p>
            <a:pPr algn="l" fontAlgn="base">
              <a:buFont typeface="+mj-lt"/>
              <a:buAutoNum type="arabicPeriod"/>
            </a:pPr>
            <a:r>
              <a:rPr lang="en-US" b="0" i="0" dirty="0">
                <a:solidFill>
                  <a:srgbClr val="394B54"/>
                </a:solidFill>
                <a:effectLst/>
                <a:latin typeface="inherit"/>
              </a:rPr>
              <a:t>Go to the </a:t>
            </a:r>
            <a:r>
              <a:rPr lang="en-US" b="1" i="0" dirty="0">
                <a:solidFill>
                  <a:srgbClr val="394B54"/>
                </a:solidFill>
                <a:effectLst/>
                <a:latin typeface="inherit"/>
              </a:rPr>
              <a:t>Entities</a:t>
            </a:r>
            <a:r>
              <a:rPr lang="en-US" b="0" i="0" dirty="0">
                <a:solidFill>
                  <a:srgbClr val="394B54"/>
                </a:solidFill>
                <a:effectLst/>
                <a:latin typeface="inherit"/>
              </a:rPr>
              <a:t> page.</a:t>
            </a:r>
          </a:p>
          <a:p>
            <a:pPr algn="l" fontAlgn="base">
              <a:buFont typeface="+mj-lt"/>
              <a:buAutoNum type="arabicPeriod"/>
            </a:pPr>
            <a:r>
              <a:rPr lang="en-US" b="0" i="0" dirty="0">
                <a:solidFill>
                  <a:srgbClr val="394B54"/>
                </a:solidFill>
                <a:effectLst/>
                <a:latin typeface="inherit"/>
              </a:rPr>
              <a:t>Select the entities that you want to download, and then click the </a:t>
            </a:r>
            <a:r>
              <a:rPr lang="en-US" b="1" i="0" dirty="0">
                <a:solidFill>
                  <a:srgbClr val="394B54"/>
                </a:solidFill>
                <a:effectLst/>
                <a:latin typeface="inherit"/>
              </a:rPr>
              <a:t>Download</a:t>
            </a:r>
            <a:r>
              <a:rPr lang="en-US" b="0" i="0" dirty="0">
                <a:solidFill>
                  <a:srgbClr val="394B54"/>
                </a:solidFill>
                <a:effectLst/>
                <a:latin typeface="inherit"/>
              </a:rPr>
              <a:t> icon .</a:t>
            </a:r>
          </a:p>
          <a:p>
            <a:pPr algn="l" fontAlgn="base">
              <a:buFont typeface="+mj-lt"/>
              <a:buAutoNum type="arabicPeriod"/>
            </a:pPr>
            <a:r>
              <a:rPr lang="en-US" b="0" i="0" dirty="0">
                <a:solidFill>
                  <a:srgbClr val="394B54"/>
                </a:solidFill>
                <a:effectLst/>
                <a:latin typeface="inherit"/>
              </a:rPr>
              <a:t>Specify the name and location in which to store the CSV file that is generated, and then click </a:t>
            </a:r>
            <a:r>
              <a:rPr lang="en-US" b="1" i="0" dirty="0">
                <a:solidFill>
                  <a:srgbClr val="394B54"/>
                </a:solidFill>
                <a:effectLst/>
                <a:latin typeface="inherit"/>
              </a:rPr>
              <a:t>Save</a:t>
            </a:r>
            <a:r>
              <a:rPr lang="en-US" b="0" i="0" dirty="0">
                <a:solidFill>
                  <a:srgbClr val="394B54"/>
                </a:solidFill>
                <a:effectLst/>
                <a:latin typeface="inherit"/>
              </a:rPr>
              <a:t>.</a:t>
            </a:r>
          </a:p>
          <a:p>
            <a:pPr algn="l" fontAlgn="base">
              <a:buFont typeface="+mj-lt"/>
              <a:buAutoNum type="arabicPeriod"/>
            </a:pPr>
            <a:r>
              <a:rPr lang="en-US" b="0" i="0" dirty="0">
                <a:solidFill>
                  <a:srgbClr val="394B54"/>
                </a:solidFill>
                <a:effectLst/>
                <a:latin typeface="inherit"/>
              </a:rPr>
              <a:t>Upload the entities as saved customer responses in the new Watson Assistant. For more information, see </a:t>
            </a:r>
            <a:r>
              <a:rPr lang="en-US" b="0" i="0" dirty="0">
                <a:solidFill>
                  <a:srgbClr val="0F62FE"/>
                </a:solidFill>
                <a:effectLst/>
                <a:latin typeface="inherit"/>
              </a:rPr>
              <a:t>Uploading saved customer responses at https://cloud.ibm.com/docs/watson-assistant?topic=watson-assistant-collect-info#uploading-saved-customer-response</a:t>
            </a:r>
            <a:endParaRPr lang="en-US" b="0" i="0" dirty="0">
              <a:solidFill>
                <a:srgbClr val="394B54"/>
              </a:solidFill>
              <a:effectLst/>
              <a:latin typeface="inherit"/>
            </a:endParaRPr>
          </a:p>
          <a:p>
            <a:endParaRPr lang="en-US" dirty="0"/>
          </a:p>
          <a:p>
            <a:r>
              <a:rPr lang="en-US" b="1" dirty="0"/>
              <a:t>References</a:t>
            </a:r>
            <a:r>
              <a:rPr lang="en-US" dirty="0"/>
              <a:t>:</a:t>
            </a:r>
          </a:p>
          <a:p>
            <a:r>
              <a:rPr lang="en-US" dirty="0"/>
              <a:t>Migrating intents and entities</a:t>
            </a:r>
          </a:p>
          <a:p>
            <a:r>
              <a:rPr lang="en-US" dirty="0"/>
              <a:t>https://cloud.ibm.com/docs/watson-assistant?topic=watson-assistant-migrate-intents-entities</a:t>
            </a:r>
          </a:p>
          <a:p>
            <a:r>
              <a:rPr lang="en-US" dirty="0"/>
              <a:t>Uploading phrases</a:t>
            </a:r>
          </a:p>
          <a:p>
            <a:r>
              <a:rPr lang="en-US" dirty="0"/>
              <a:t>https://cloud.ibm.com/docs/watson-assistant?topic=watson-assistant-understand-questions#understand-questions-uploading-examples</a:t>
            </a:r>
          </a:p>
          <a:p>
            <a:r>
              <a:rPr lang="en-US" dirty="0"/>
              <a:t>Uploading saved customer responses</a:t>
            </a:r>
          </a:p>
          <a:p>
            <a:r>
              <a:rPr lang="en-US" dirty="0"/>
              <a:t>https://cloud.ibm.com/docs/watson-assistant?topic=watson-assistant-collect-info#uploading-saved-customer-response</a:t>
            </a:r>
          </a:p>
        </p:txBody>
      </p:sp>
      <p:sp>
        <p:nvSpPr>
          <p:cNvPr id="4" name="Footer Placeholder 3"/>
          <p:cNvSpPr>
            <a:spLocks noGrp="1"/>
          </p:cNvSpPr>
          <p:nvPr>
            <p:ph type="ftr" sz="quarter" idx="4"/>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52</a:t>
            </a:fld>
            <a:endParaRPr lang="en-US"/>
          </a:p>
        </p:txBody>
      </p:sp>
    </p:spTree>
    <p:extLst>
      <p:ext uri="{BB962C8B-B14F-4D97-AF65-F5344CB8AC3E}">
        <p14:creationId xmlns:p14="http://schemas.microsoft.com/office/powerpoint/2010/main" val="33642813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To use an existing dialog skill, activate the dialog feature in your assistant. Then, you can upload your existing skill.</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Activating dialog</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activate the dialog feature in the new experience: </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Create or open an assistant where you want to use a dialog as the primary conversation with users.</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Open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Assistant settings</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Click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Activate dialog.</a:t>
            </a:r>
          </a:p>
          <a:p>
            <a:pPr marL="342900" marR="0" indent="-342900">
              <a:spcBef>
                <a:spcPts val="600"/>
              </a:spcBef>
              <a:spcAft>
                <a:spcPts val="600"/>
              </a:spcAft>
              <a:buFont typeface="+mj-lt"/>
              <a:buAutoNum type="arabicPeriod"/>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In the confirmation that displays, click </a:t>
            </a:r>
            <a:r>
              <a:rPr lang="en-US" sz="1800" b="1" dirty="0">
                <a:effectLst/>
                <a:latin typeface="IBM Plex Sans" panose="020B0503050203000203" pitchFamily="34" charset="0"/>
                <a:ea typeface="MS Mincho" panose="02020609040205080304" pitchFamily="49" charset="-128"/>
                <a:cs typeface="Times New Roman" panose="02020603050405020304" pitchFamily="18" charset="0"/>
              </a:rPr>
              <a:t>Activate dialog</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again.</a:t>
            </a:r>
          </a:p>
          <a:p>
            <a:endParaRPr lang="en-US" dirty="0"/>
          </a:p>
          <a:p>
            <a:r>
              <a:rPr lang="en-US" b="1" dirty="0"/>
              <a:t>References</a:t>
            </a:r>
            <a:r>
              <a:rPr lang="en-US" dirty="0"/>
              <a:t>:</a:t>
            </a:r>
          </a:p>
          <a:p>
            <a:r>
              <a:rPr lang="en-US" dirty="0"/>
              <a:t>Activating dialog and migrating skills</a:t>
            </a:r>
          </a:p>
          <a:p>
            <a:r>
              <a:rPr lang="en-US" dirty="0"/>
              <a:t>https://cloud.ibm.com/docs/watson-assistant?topic=watson-assistant-activate-dialog</a:t>
            </a:r>
          </a:p>
          <a:p>
            <a:r>
              <a:rPr lang="en-US" dirty="0"/>
              <a:t>Downloading a skill</a:t>
            </a:r>
          </a:p>
          <a:p>
            <a:r>
              <a:rPr lang="en-US" dirty="0"/>
              <a:t>https://cloud.ibm.com/docs/assistant?topic=assistant-skill-tasks#skill-tasks-download</a:t>
            </a:r>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21884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Migrating existing skills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Once the dialog feature is activated, you can start a new dialog conversation from scratch. Or if you have an existing dialog skill, you can migrate it to the new Watson Assistant.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migrate an existing dialog skill:</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Use the classic experience to download your dialog skill in JSON format.</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the new Watson Assistant, open the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Dialog</a:t>
            </a:r>
            <a:r>
              <a:rPr lang="en-US" sz="1800" dirty="0">
                <a:effectLst/>
                <a:latin typeface="Arial" panose="020B0604020202020204" pitchFamily="34" charset="0"/>
                <a:ea typeface="MS Mincho" panose="02020609040205080304" pitchFamily="49" charset="-128"/>
                <a:cs typeface="Times New Roman" panose="02020603050405020304" pitchFamily="18" charset="0"/>
              </a:rPr>
              <a:t> page.</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Options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choose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Upload / Download</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On the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Upload</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tab, upload the JSON file for your dialog skill.</a:t>
            </a:r>
          </a:p>
          <a:p>
            <a:endParaRPr lang="en-US" dirty="0"/>
          </a:p>
          <a:p>
            <a:r>
              <a:rPr lang="en-US" b="1" dirty="0"/>
              <a:t>References</a:t>
            </a:r>
            <a:r>
              <a:rPr lang="en-US" dirty="0"/>
              <a:t>:</a:t>
            </a:r>
          </a:p>
          <a:p>
            <a:r>
              <a:rPr lang="en-US" dirty="0"/>
              <a:t>Downloading a skill</a:t>
            </a:r>
          </a:p>
          <a:p>
            <a:r>
              <a:rPr lang="en-US" dirty="0"/>
              <a:t>https://cloud.ibm.com/docs/assistant?topic=assistant-skill-tasks#skill-tasks-download</a:t>
            </a:r>
          </a:p>
          <a:p>
            <a:r>
              <a:rPr lang="en-US" dirty="0"/>
              <a:t>Migrating existing skills</a:t>
            </a:r>
          </a:p>
          <a:p>
            <a:r>
              <a:rPr lang="en-US" dirty="0"/>
              <a:t>https://cloud.ibm.com/docs/watson-assistant?topic=watson-assistant-activate-dialog#activate-dialog-upload</a:t>
            </a:r>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39044825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r>
              <a:rPr lang="en-US" dirty="0"/>
              <a:t>In the new Watson Assistant, you can use actions with your primary dialog conversation. A dialog feature takes precedence over actions. You can use actions to supplement a dialog-based conversation, but the dialog drives the conversation with users to match their requests.</a:t>
            </a:r>
          </a:p>
          <a:p>
            <a:r>
              <a:rPr lang="en-US" dirty="0"/>
              <a:t>A dialog node calls an action to perform a task and then return to the dialog. From a single dialog node, you can make a call to either a webhook or an action, not both. Choose the approach that best suits your needs:</a:t>
            </a:r>
          </a:p>
          <a:p>
            <a:pPr marL="342900" indent="-342900">
              <a:buFont typeface="Arial" panose="020B0604020202020204" pitchFamily="34" charset="0"/>
              <a:buChar char="•"/>
            </a:pPr>
            <a:r>
              <a:rPr lang="en-US" dirty="0"/>
              <a:t>Call an action if you want to perform a discrete and self-contained task, and then return to the dialog to be ready to address any new user requests. Data that is collected from the user during action processing must be stored as a session variable for it to be passed to the dialog.</a:t>
            </a:r>
          </a:p>
          <a:p>
            <a:pPr marL="285750" indent="-285750">
              <a:buFont typeface="Arial" panose="020B0604020202020204" pitchFamily="34" charset="0"/>
              <a:buChar char="•"/>
            </a:pPr>
            <a:r>
              <a:rPr lang="en-US" dirty="0"/>
              <a:t>Call a webhook if you want to send a request to a web service to complete a task and return a response that can be used later by this dialog. For more information, see Extending your assistant with webhooks.</a:t>
            </a:r>
          </a:p>
          <a:p>
            <a:endParaRPr lang="en-US" dirty="0"/>
          </a:p>
          <a:p>
            <a:r>
              <a:rPr lang="en-US" dirty="0">
                <a:latin typeface="Arial" panose="020B0604020202020204" pitchFamily="34" charset="0"/>
                <a:cs typeface="Arial" panose="020B0604020202020204" pitchFamily="34" charset="0"/>
              </a:rPr>
              <a:t>┌ Note ─────────────────</a:t>
            </a:r>
          </a:p>
          <a:p>
            <a:r>
              <a:rPr lang="en-US" dirty="0">
                <a:latin typeface="Arial" panose="020B0604020202020204" pitchFamily="34" charset="0"/>
                <a:cs typeface="Arial" panose="020B0604020202020204" pitchFamily="34" charset="0"/>
              </a:rPr>
              <a:t>For step-by-step instructions, see “Adding a call to an action” at https://cloud.ibm.com/docs/watson-assistant?topic=watson-assistant-dialog-call-action#dialog-call-action-add</a:t>
            </a:r>
          </a:p>
          <a:p>
            <a:r>
              <a:rPr lang="en-US" dirty="0">
                <a:latin typeface="Arial" panose="020B0604020202020204" pitchFamily="34" charset="0"/>
                <a:cs typeface="Arial" panose="020B0604020202020204" pitchFamily="34" charset="0"/>
              </a:rPr>
              <a:t>└────────────────────</a:t>
            </a:r>
            <a:endParaRPr lang="en-US"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References</a:t>
            </a:r>
            <a:r>
              <a:rPr lang="en-US" dirty="0"/>
              <a:t>:</a:t>
            </a:r>
          </a:p>
          <a:p>
            <a:r>
              <a:rPr lang="en-US" dirty="0"/>
              <a:t>Calling actions from a dialog</a:t>
            </a:r>
          </a:p>
          <a:p>
            <a:r>
              <a:rPr lang="en-US" dirty="0"/>
              <a:t>https://cloud.ibm.com/docs/watson-assistant?topic=watson-assistant-dialog-call-action</a:t>
            </a:r>
          </a:p>
          <a:p>
            <a:r>
              <a:rPr lang="en-US" dirty="0"/>
              <a:t>Extending your assistant with webhooks</a:t>
            </a:r>
          </a:p>
          <a:p>
            <a:r>
              <a:rPr lang="en-US" dirty="0"/>
              <a:t>https://cloud.ibm.com/docs/watson-assistant?topic=watson-assistant-webhook-overview</a:t>
            </a:r>
          </a:p>
          <a:p>
            <a:r>
              <a:rPr lang="en-US" dirty="0">
                <a:latin typeface="Arial" panose="020B0604020202020204" pitchFamily="34" charset="0"/>
                <a:cs typeface="Arial" panose="020B0604020202020204" pitchFamily="34" charset="0"/>
              </a:rPr>
              <a:t>Adding a call to an action</a:t>
            </a:r>
          </a:p>
          <a:p>
            <a:r>
              <a:rPr lang="en-US" dirty="0">
                <a:latin typeface="Arial" panose="020B0604020202020204" pitchFamily="34" charset="0"/>
                <a:cs typeface="Arial" panose="020B0604020202020204" pitchFamily="34" charset="0"/>
              </a:rPr>
              <a:t>https://cloud.ibm.com/docs/watson-assistant?topic=watson-assistant-dialog-call-action#dialog-call-action-add</a:t>
            </a:r>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34326542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r>
              <a:rPr lang="en-US" dirty="0"/>
              <a:t>You might want to call an action from a dialog in the following scenarios:</a:t>
            </a:r>
          </a:p>
          <a:p>
            <a:pPr marL="285750" indent="-285750">
              <a:buFont typeface="Arial" panose="020B0604020202020204" pitchFamily="34" charset="0"/>
              <a:buChar char="•"/>
            </a:pPr>
            <a:r>
              <a:rPr lang="en-US" dirty="0"/>
              <a:t>You want to perform an action from multiple dialog threads. </a:t>
            </a:r>
          </a:p>
          <a:p>
            <a:pPr marL="271463" lvl="1" indent="0">
              <a:buFont typeface="Arial" panose="020B0604020202020204" pitchFamily="34" charset="0"/>
              <a:buNone/>
            </a:pPr>
            <a:r>
              <a:rPr lang="en-US" dirty="0"/>
              <a:t>For example, you want to ask customers how satisfied they are with your service. You can define a single action to check customer satisfaction and call it from multiple branch-ending dialog nodes.</a:t>
            </a:r>
          </a:p>
          <a:p>
            <a:pPr marL="271463" lvl="1" indent="0">
              <a:buFont typeface="Arial" panose="020B0604020202020204" pitchFamily="34" charset="0"/>
              <a:buNone/>
            </a:pPr>
            <a:r>
              <a:rPr lang="en-US" dirty="0"/>
              <a:t>In this scenario, you don't need to define an intent, such as #check_satisfaction. The action is called automatically, replacing a jump to another dialog node's response.</a:t>
            </a:r>
          </a:p>
          <a:p>
            <a:pPr marL="285750" indent="-285750">
              <a:buFont typeface="Arial" panose="020B0604020202020204" pitchFamily="34" charset="0"/>
              <a:buChar char="•"/>
            </a:pPr>
            <a:r>
              <a:rPr lang="en-US" dirty="0"/>
              <a:t>You want to see how actions works.</a:t>
            </a:r>
          </a:p>
          <a:p>
            <a:pPr marL="271463" lvl="1" indent="0">
              <a:buFont typeface="Arial" panose="020B0604020202020204" pitchFamily="34" charset="0"/>
              <a:buNone/>
            </a:pPr>
            <a:r>
              <a:rPr lang="en-US" dirty="0"/>
              <a:t>In this scenario, you can pick an intent for the action to handle. If you plan for the action to be called from the dialog only, you can define the user examples for the intent that triggers the dialog node. When you define the action, you can add one customer example only, reducing the time that you need to spend building the action.</a:t>
            </a:r>
          </a:p>
          <a:p>
            <a:endParaRPr lang="en-US" dirty="0"/>
          </a:p>
          <a:p>
            <a:r>
              <a:rPr lang="en-US" dirty="0">
                <a:latin typeface="Arial" panose="020B0604020202020204" pitchFamily="34" charset="0"/>
                <a:cs typeface="Arial" panose="020B0604020202020204" pitchFamily="34" charset="0"/>
              </a:rPr>
              <a:t>┌ Note ─────────────────</a:t>
            </a:r>
          </a:p>
          <a:p>
            <a:r>
              <a:rPr lang="en-US" dirty="0">
                <a:latin typeface="Arial" panose="020B0604020202020204" pitchFamily="34" charset="0"/>
                <a:cs typeface="Arial" panose="020B0604020202020204" pitchFamily="34" charset="0"/>
              </a:rPr>
              <a:t>For step-by-step instructions, see “Adding a call to an action” at https://cloud.ibm.com/docs/watson-assistant?topic=watson-assistant-dialog-call-action#dialog-call-action-add</a:t>
            </a:r>
          </a:p>
          <a:p>
            <a:r>
              <a:rPr lang="en-US" dirty="0">
                <a:latin typeface="Arial" panose="020B0604020202020204" pitchFamily="34" charset="0"/>
                <a:cs typeface="Arial" panose="020B0604020202020204" pitchFamily="34" charset="0"/>
              </a:rPr>
              <a:t>└────────────────────</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References</a:t>
            </a:r>
            <a:r>
              <a:rPr lang="en-US" dirty="0"/>
              <a:t>:</a:t>
            </a:r>
          </a:p>
          <a:p>
            <a:r>
              <a:rPr lang="en-US" dirty="0"/>
              <a:t>Calling actions from a dialog</a:t>
            </a:r>
          </a:p>
          <a:p>
            <a:r>
              <a:rPr lang="en-US" dirty="0"/>
              <a:t>https://cloud.ibm.com/docs/watson-assistant?topic=watson-assistant-dialog-call-action</a:t>
            </a:r>
          </a:p>
          <a:p>
            <a:r>
              <a:rPr lang="en-US" dirty="0"/>
              <a:t>Extending your assistant with webhooks</a:t>
            </a:r>
          </a:p>
          <a:p>
            <a:r>
              <a:rPr lang="en-US" dirty="0"/>
              <a:t>https://cloud.ibm.com/docs/watson-assistant?topic=watson-assistant-webhook-overview</a:t>
            </a:r>
          </a:p>
          <a:p>
            <a:r>
              <a:rPr lang="en-US" dirty="0">
                <a:latin typeface="Arial" panose="020B0604020202020204" pitchFamily="34" charset="0"/>
                <a:cs typeface="Arial" panose="020B0604020202020204" pitchFamily="34" charset="0"/>
              </a:rPr>
              <a:t>Adding a call to an action</a:t>
            </a:r>
          </a:p>
          <a:p>
            <a:r>
              <a:rPr lang="en-US" dirty="0">
                <a:latin typeface="Arial" panose="020B0604020202020204" pitchFamily="34" charset="0"/>
                <a:cs typeface="Arial" panose="020B0604020202020204" pitchFamily="34" charset="0"/>
              </a:rPr>
              <a:t>https://cloud.ibm.com/docs/watson-assistant?topic=watson-assistant-dialog-call-action#dialog-call-action-add</a:t>
            </a:r>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1362077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0348989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200" dirty="0"/>
              <a:t>Although it might be clear to the user that they are talking to a chatbot, creating a persona makes the bot friendlier and engages its users. You can create a bot persona by providing some distinguishing characteristics to your chatbot. For example, adding the following features can help to accomplish this goal:   </a:t>
            </a:r>
          </a:p>
          <a:p>
            <a:pPr marL="254832" indent="-254832">
              <a:buFont typeface="Arial" panose="020B0604020202020204" pitchFamily="34" charset="0"/>
              <a:buChar char="•"/>
            </a:pPr>
            <a:r>
              <a:rPr lang="en-US" sz="1200" b="1" dirty="0"/>
              <a:t>Avatar</a:t>
            </a:r>
            <a:br>
              <a:rPr lang="en-US" sz="1200" b="1" dirty="0"/>
            </a:br>
            <a:r>
              <a:rPr lang="en-US" sz="1200" dirty="0"/>
              <a:t>An avatar adds a face to your chatbot. A simple 2D graphic image adds a nice touch, along with a name. Adding a gender is not always a good idea. Generally, the chatbot should be gender-neutral, such as a friendly android (robot) or a friendly pet like a cat or a bird. </a:t>
            </a:r>
          </a:p>
          <a:p>
            <a:pPr marL="254832" indent="-254832">
              <a:buFont typeface="Arial" panose="020B0604020202020204" pitchFamily="34" charset="0"/>
              <a:buChar char="•"/>
            </a:pPr>
            <a:r>
              <a:rPr lang="en-GB" sz="1200" b="1" dirty="0"/>
              <a:t>A voice</a:t>
            </a:r>
            <a:br>
              <a:rPr lang="en-GB" sz="1200" b="1" dirty="0"/>
            </a:br>
            <a:r>
              <a:rPr lang="en-GB" sz="1200" dirty="0"/>
              <a:t>Adding a voice to your chatbot makes it more interactive and adds value to its personality. Doing so requires almost no effort because most text to speech services can be added to your existing output response text to transform it into audio.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086162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254832" indent="-254832">
              <a:buFont typeface="Arial" panose="020B0604020202020204" pitchFamily="34" charset="0"/>
              <a:buChar char="•"/>
            </a:pPr>
            <a:r>
              <a:rPr lang="en-GB" b="1" dirty="0"/>
              <a:t>Sentiment analysis</a:t>
            </a:r>
            <a:r>
              <a:rPr lang="en-GB" dirty="0"/>
              <a:t> can map user emotion input to a positive, negative, or neutral status. It adds emotion to your chatbot. Your chatbot can sense the user’s positive comment and react to it, or sense a negative input and direct the conversation appropriately. </a:t>
            </a:r>
          </a:p>
          <a:p>
            <a:pPr marL="254832" indent="-254832">
              <a:buFont typeface="Arial" panose="020B0604020202020204" pitchFamily="34" charset="0"/>
              <a:buChar char="•"/>
            </a:pPr>
            <a:r>
              <a:rPr lang="en-GB" b="1" dirty="0"/>
              <a:t>Tone analysis </a:t>
            </a:r>
            <a:r>
              <a:rPr lang="en-GB" dirty="0"/>
              <a:t>can perform more advanced interpretation of the user’s mood. For example, it can detect whether the user is frustrated or thankful. The chatbot can then reply with a customized answer to each mood, giving your bot emotional AI that adds to its personality and makes it friendlier.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56539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experience refers to the Watson Assistant build experience that was announced on October 7, 2021.</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Watson Assistant was revamped to make it easier and faster to build, publish, and improve a chatbot.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Watson Assistant has a build experience that is tailored to the people who directly interact with customers daily, such as customer service representatives and </a:t>
            </a:r>
            <a:r>
              <a:rPr lang="en-US" sz="3200" dirty="0"/>
              <a:t>customer-care</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experience is focused on using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build customer conversations,  </a:t>
            </a: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Steps </a:t>
            </a:r>
            <a:r>
              <a:rPr lang="en-US" sz="3200" dirty="0"/>
              <a:t>within the action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 represent back-and-forth interactions between your assistant and your customer.</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Watson Assistant automatically handles things that might go wrong during a conversation, such as topic changes, vague requests, misunderstandings, and asking for a human agent.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Watson Assistant navigation is more intuitive and follows the order of the steps that are recommended to get your assistant live.</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r>
              <a:rPr lang="en-US" b="1" dirty="0"/>
              <a:t>References</a:t>
            </a:r>
            <a:r>
              <a:rPr lang="en-US" dirty="0"/>
              <a:t>:</a:t>
            </a:r>
          </a:p>
          <a:p>
            <a:r>
              <a:rPr lang="en-US" dirty="0"/>
              <a:t>The new Watson Assistant announcement – October 7 2021</a:t>
            </a:r>
          </a:p>
          <a:p>
            <a:r>
              <a:rPr lang="en-US" dirty="0"/>
              <a:t>https://cloud.ibm.com/docs/assistant?topic=assistant-release-notes#assistant-oct072021</a:t>
            </a:r>
          </a:p>
          <a:p>
            <a:r>
              <a:rPr lang="en-US" b="0" i="0" dirty="0">
                <a:solidFill>
                  <a:srgbClr val="161616"/>
                </a:solidFill>
                <a:effectLst/>
                <a:latin typeface="IBM Plex Sans" panose="020B0503050203000203" pitchFamily="34" charset="0"/>
              </a:rPr>
              <a:t>Welcome to the new Watson Assistant (documentation)</a:t>
            </a:r>
          </a:p>
          <a:p>
            <a:r>
              <a:rPr lang="en-US" b="0" i="0" dirty="0">
                <a:solidFill>
                  <a:srgbClr val="161616"/>
                </a:solidFill>
                <a:effectLst/>
                <a:latin typeface="IBM Plex Sans" panose="020B0503050203000203" pitchFamily="34" charset="0"/>
              </a:rPr>
              <a:t>https://cloud.ibm.com/docs/watson-assistant</a:t>
            </a:r>
          </a:p>
          <a:p>
            <a:r>
              <a:rPr lang="en-US" b="0" i="0" dirty="0">
                <a:solidFill>
                  <a:srgbClr val="161616"/>
                </a:solidFill>
                <a:effectLst/>
                <a:latin typeface="IBM Plex Sans" panose="020B0503050203000203" pitchFamily="34" charset="0"/>
              </a:rPr>
              <a:t>FAQs about the new IBM Watson Assistant experience</a:t>
            </a:r>
          </a:p>
          <a:p>
            <a:r>
              <a:rPr lang="en-US" b="0" i="0" dirty="0">
                <a:solidFill>
                  <a:srgbClr val="161616"/>
                </a:solidFill>
                <a:effectLst/>
                <a:latin typeface="IBM Plex Sans" panose="020B0503050203000203" pitchFamily="34" charset="0"/>
              </a:rPr>
              <a:t>https://cloud.ibm.com/docs/watson-assistant?topic=watson-assistant-watson-assistant-faqs#faqs-new-experience</a:t>
            </a:r>
          </a:p>
          <a:p>
            <a:r>
              <a:rPr lang="en-US" b="0" i="0" dirty="0">
                <a:solidFill>
                  <a:srgbClr val="161616"/>
                </a:solidFill>
                <a:effectLst/>
                <a:latin typeface="IBM Plex Sans" panose="020B0503050203000203" pitchFamily="34" charset="0"/>
              </a:rPr>
              <a:t>Comparing actions and dialog</a:t>
            </a:r>
          </a:p>
          <a:p>
            <a:r>
              <a:rPr lang="en-US" b="0" i="0" dirty="0">
                <a:solidFill>
                  <a:srgbClr val="161616"/>
                </a:solidFill>
                <a:effectLst/>
                <a:latin typeface="IBM Plex Sans" panose="020B0503050203000203" pitchFamily="34" charset="0"/>
              </a:rPr>
              <a:t>https://cloud.ibm.com/docs/watson-assistant?topic=watson-assistant-comparing-actions-dialog</a:t>
            </a:r>
          </a:p>
          <a:p>
            <a:r>
              <a:rPr lang="en-US" b="0" i="0" dirty="0">
                <a:solidFill>
                  <a:srgbClr val="161616"/>
                </a:solidFill>
                <a:effectLst/>
                <a:latin typeface="IBM Plex Sans" panose="020B0503050203000203" pitchFamily="34" charset="0"/>
              </a:rPr>
              <a:t>Migrating to the new experience</a:t>
            </a:r>
          </a:p>
          <a:p>
            <a:r>
              <a:rPr lang="en-US" b="0" i="0" dirty="0">
                <a:solidFill>
                  <a:srgbClr val="161616"/>
                </a:solidFill>
                <a:effectLst/>
                <a:latin typeface="IBM Plex Sans" panose="020B0503050203000203" pitchFamily="34" charset="0"/>
              </a:rPr>
              <a:t>https://cloud.ibm.com/docs/watson-assistant?topic=watson-assistant-migrate-overview</a:t>
            </a:r>
          </a:p>
          <a:p>
            <a:r>
              <a:rPr lang="en-US" b="0" i="0" dirty="0">
                <a:solidFill>
                  <a:srgbClr val="161616"/>
                </a:solidFill>
                <a:effectLst/>
                <a:latin typeface="IBM Plex Sans" panose="020B0503050203000203" pitchFamily="34" charset="0"/>
              </a:rPr>
              <a:t>Switching between new and classic experiences</a:t>
            </a:r>
          </a:p>
          <a:p>
            <a:r>
              <a:rPr lang="en-US" b="0" i="0" dirty="0">
                <a:solidFill>
                  <a:srgbClr val="161616"/>
                </a:solidFill>
                <a:effectLst/>
                <a:latin typeface="IBM Plex Sans" panose="020B0503050203000203" pitchFamily="34" charset="0"/>
              </a:rPr>
              <a:t>https://cloud.ibm.com/docs/watson-assistant?topic=watson-assistant-switch-experience</a:t>
            </a:r>
          </a:p>
          <a:p>
            <a:endParaRPr lang="en-US" b="0" i="0" dirty="0">
              <a:solidFill>
                <a:srgbClr val="161616"/>
              </a:solidFill>
              <a:effectLst/>
              <a:latin typeface="IBM Plex Sans" panose="020B0503050203000203" pitchFamily="34" charset="0"/>
            </a:endParaRPr>
          </a:p>
          <a:p>
            <a:endParaRPr lang="en-US" b="0" i="0" dirty="0">
              <a:solidFill>
                <a:srgbClr val="161616"/>
              </a:solidFill>
              <a:effectLst/>
              <a:latin typeface="IBM Plex Sans" panose="020B0503050203000203" pitchFamily="34" charset="0"/>
            </a:endParaRPr>
          </a:p>
          <a:p>
            <a:endParaRPr lang="en-US" b="0" i="0" dirty="0">
              <a:solidFill>
                <a:srgbClr val="161616"/>
              </a:solidFill>
              <a:effectLst/>
              <a:latin typeface="IBM Plex Sans" panose="020B0503050203000203" pitchFamily="34" charset="0"/>
            </a:endParaRP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2427219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your assistant to reach its potential as a comprehensive user solution, it needs to seamlessly call out to and pull information from a wide variety of web apps.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Managing all the possible channels, integrations, and extensions might seem daunting task, but Watson Assistant simplifies the process with its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Integrations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page. The “Integrations” page consolidates all of your channels, extensions, and third-party connections in one spot, streamlining your ability to manage how and where users interact with your assistant.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open the Integrations page, click the Integrations icon in the Watson Assistant home page.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page is organized into three sections: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Essential channels. The foundations of any assistant’s ability to reach users. They are web chat and phone.</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Extensions. Customize your assistant by adding Search capabilities and connecting to third-party APIs with the Build custom extensions option.</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Channels. Deploy your assistant to Slack, Facebook Messenger and SMS/WhatsApp with Twilio.</a:t>
            </a:r>
          </a:p>
          <a:p>
            <a:endParaRPr lang="en-US" dirty="0"/>
          </a:p>
          <a:p>
            <a:r>
              <a:rPr lang="en-US" b="1" dirty="0"/>
              <a:t>References</a:t>
            </a:r>
            <a:r>
              <a:rPr lang="en-US" dirty="0"/>
              <a:t>:</a:t>
            </a:r>
          </a:p>
          <a:p>
            <a:r>
              <a:rPr lang="en-US" dirty="0"/>
              <a:t>Watson Assistant Integrations: channel your knowledge</a:t>
            </a:r>
          </a:p>
          <a:p>
            <a:r>
              <a:rPr lang="en-US" dirty="0"/>
              <a:t>https://medium.com/ibm-watson/watson-assistant-integrations-channel-your-knowledge-909dfecae26</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Adding integrations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https://cloud.ibm.com/docs/watson-assistant?topic=watson-assistant-deploy-integration-add</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Essential channels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constitute the foundations of any assistant’s ability to reach users. They are web chat and phone. They are the most common methods of deploying assistants.</a:t>
            </a: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Web chat </a:t>
            </a:r>
            <a:r>
              <a:rPr lang="en-US" sz="1800" dirty="0">
                <a:effectLst/>
                <a:latin typeface="Arial" panose="020B0604020202020204" pitchFamily="34" charset="0"/>
                <a:ea typeface="MS Mincho" panose="02020609040205080304" pitchFamily="49" charset="-128"/>
                <a:cs typeface="Times New Roman" panose="02020603050405020304" pitchFamily="18" charset="0"/>
              </a:rPr>
              <a:t>is a code snippet that you can immediately embed in your website.</a:t>
            </a:r>
          </a:p>
          <a:p>
            <a:pPr marL="271463" marR="0" lvl="1">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When you build a custom user interface for your assistant, you spend a lot of time and effort writing code to solve typical UI problems. For example, you must keep up with browser support changes, manage scrolling behavior, validate input, and design the layout and styling. The time that you spend designing and maintaining the UI can be better spent building a quality assistant instead. When you use the web chat integration, Watson Assistant manages the user interface, so you can focus on designing conversational exchanges that address the unique business needs of your customers. </a:t>
            </a: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Phone integration</a:t>
            </a:r>
            <a:r>
              <a:rPr lang="en-US" sz="1800" dirty="0">
                <a:effectLst/>
                <a:latin typeface="Arial" panose="020B0604020202020204" pitchFamily="34" charset="0"/>
                <a:ea typeface="MS Mincho" panose="02020609040205080304" pitchFamily="49" charset="-128"/>
                <a:cs typeface="Times New Roman" panose="02020603050405020304" pitchFamily="18" charset="0"/>
              </a:rPr>
              <a:t>. By adding the phone integration to your assistant, you can make your assistant available to customers over the phone. When you add the phone integration to your assistant, you can automatically generate a working phone number that is automatically connected to your assistant. Or, if you prefer, you can connect the assistant to your existing infrastructure by configuring an existing Session Initiation Protocol (SIP) trunk. </a:t>
            </a:r>
          </a:p>
          <a:p>
            <a:pPr marL="271463" marR="0" lvl="1" indent="0">
              <a:spcBef>
                <a:spcPts val="600"/>
              </a:spcBef>
              <a:spcAft>
                <a:spcPts val="600"/>
              </a:spcAft>
              <a:buFont typeface="Arial" panose="020B0604020202020204" pitchFamily="34" charset="0"/>
              <a:buNone/>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When your customer makes a phone call by using the telephone number connected to your assistant, the phone integration answers. The integration converts output from your assistant into voice audio by using the IBM Watson Text to Speech service. The audio is sent to the telephone network through the SIP trunk. When the customer replies, the voice input is converted into text by using the IBM Watson Speech to Text service.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 Note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Phone integration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is available only to Plus or Enterprise plan users.</a:t>
            </a:r>
            <a:endParaRPr lang="en-US" sz="1800" dirty="0">
              <a:effectLst/>
              <a:latin typeface="Arial" panose="020B0604020202020204" pitchFamily="34" charset="0"/>
              <a:ea typeface="MS Mincho" panose="02020609040205080304" pitchFamily="49" charset="-128"/>
              <a:cs typeface="Arial" panose="020B0604020202020204" pitchFamily="34"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References</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Web chat overview</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https://cloud.ibm.com/docs/assistant?topic=assistant-web-chat-basics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Integrating the web chat with your website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https://cloud.ibm.com/docs/assistant?topic=assistant-deploy-web-chat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Integrating with phone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https://cloud.ibm.com/docs/assistant?topic=assistant-deploy-phone</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5570892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If you need to integrate your assistant with an external service that has a REST API, you can build a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custom extension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by importing an </a:t>
            </a:r>
            <a:r>
              <a:rPr lang="en-US" sz="1800" dirty="0" err="1">
                <a:effectLst/>
                <a:latin typeface="Arial" panose="020B0604020202020204" pitchFamily="34" charset="0"/>
                <a:ea typeface="MS Mincho" panose="02020609040205080304" pitchFamily="49" charset="-128"/>
                <a:cs typeface="Times New Roman" panose="02020603050405020304" pitchFamily="18" charset="0"/>
              </a:rPr>
              <a:t>OpenAPI</a:t>
            </a:r>
            <a:r>
              <a:rPr lang="en-US" sz="1800" dirty="0">
                <a:effectLst/>
                <a:latin typeface="Arial" panose="020B0604020202020204" pitchFamily="34" charset="0"/>
                <a:ea typeface="MS Mincho" panose="02020609040205080304" pitchFamily="49" charset="-128"/>
                <a:cs typeface="Times New Roman" panose="02020603050405020304" pitchFamily="18" charset="0"/>
              </a:rPr>
              <a:t> document (previously known as Swagger).</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After you create a custom extension, you can connect it to an assistant as an integration. In your actions, you can then define steps that interact with the external service by calling the extension.</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more information about connecting a custom extension to an assistant, see Add a custom extension at https://cloud.ibm.com/docs/watson-assistant?topic=watson-assistant-add-custom-extension.</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You can put your subject matter expertise to work by adding search. The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search integration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gives your assistant access to corporate data collections that it can mine for answers.</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When a search integration is added, your assistant can route complex customer inquiries to the IBM Watson Discovery service. Discovery treats the user input as a search query. It finds information that is relevant to the query from an external data source and returns it to the assistant. With search integration, the assistant can query existing company documents or data to see whether any useful information can be found and shared with the customer.</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 Note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Search integration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is available only to Plus or Enterprise plan users.</a:t>
            </a:r>
            <a:endParaRPr lang="en-US" sz="1800" dirty="0">
              <a:effectLst/>
              <a:latin typeface="Arial" panose="020B0604020202020204" pitchFamily="34" charset="0"/>
              <a:ea typeface="MS Mincho" panose="02020609040205080304" pitchFamily="49" charset="-128"/>
              <a:cs typeface="Arial" panose="020B0604020202020204" pitchFamily="34"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tabLst>
                <a:tab pos="457200" algn="l"/>
              </a:tabLs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References</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 a custom extension</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https://cloud.ibm.com/docs/watson-assistant?topic=watson-assistant-add-custom-extension</a:t>
            </a:r>
          </a:p>
          <a:p>
            <a:pPr marL="0" marR="0">
              <a:spcBef>
                <a:spcPts val="600"/>
              </a:spcBef>
              <a:spcAft>
                <a:spcPts val="600"/>
              </a:spcAft>
            </a:pPr>
            <a:r>
              <a:rPr lang="en-US" sz="1800" dirty="0" err="1">
                <a:effectLst/>
                <a:latin typeface="Arial" panose="020B0604020202020204" pitchFamily="34" charset="0"/>
                <a:ea typeface="MS Mincho" panose="02020609040205080304" pitchFamily="49" charset="-128"/>
                <a:cs typeface="Times New Roman" panose="02020603050405020304" pitchFamily="18" charset="0"/>
              </a:rPr>
              <a:t>OpenAPI</a:t>
            </a:r>
            <a:r>
              <a:rPr lang="en-US" sz="1800" dirty="0">
                <a:effectLst/>
                <a:latin typeface="Arial" panose="020B0604020202020204" pitchFamily="34" charset="0"/>
                <a:ea typeface="MS Mincho" panose="02020609040205080304" pitchFamily="49" charset="-128"/>
                <a:cs typeface="Times New Roman" panose="02020603050405020304" pitchFamily="18" charset="0"/>
              </a:rPr>
              <a:t> Specification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https://swagger.io/specification/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Watson Assistant Extensions </a:t>
            </a:r>
            <a:r>
              <a:rPr lang="en-US" sz="1800">
                <a:effectLst/>
                <a:latin typeface="Arial" panose="020B0604020202020204" pitchFamily="34" charset="0"/>
                <a:ea typeface="MS Mincho" panose="02020609040205080304" pitchFamily="49" charset="-128"/>
                <a:cs typeface="Times New Roman" panose="02020603050405020304" pitchFamily="18" charset="0"/>
              </a:rPr>
              <a:t>Starter Kit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https://github.com/watson-developer-cloud/assistant-toolkit/tree/master/integrations/extensions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Adding a search integration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https://cloud.ibm.com/docs/watson-assistant?topic=watson-assistant-search-add</a:t>
            </a:r>
          </a:p>
          <a:p>
            <a:pPr marL="0" marR="0">
              <a:spcBef>
                <a:spcPts val="600"/>
              </a:spcBef>
              <a:spcAft>
                <a:spcPts val="600"/>
              </a:spcAft>
              <a:tabLst>
                <a:tab pos="457200" algn="l"/>
              </a:tabLs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62</a:t>
            </a:fld>
            <a:endParaRPr lang="en-US"/>
          </a:p>
        </p:txBody>
      </p:sp>
    </p:spTree>
    <p:extLst>
      <p:ext uri="{BB962C8B-B14F-4D97-AF65-F5344CB8AC3E}">
        <p14:creationId xmlns:p14="http://schemas.microsoft.com/office/powerpoint/2010/main" val="3691151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final section of the “Integrations” page contains quick links to configure your assistant for deployment to four of the most widely used digital messaging apps: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Facebook Messenger</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Slack</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SMS with Twilio</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WhatsApp with Twilio</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By using an existing account with these services, you can make your assistant available through these apps in a matter of minutes.</a:t>
            </a: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References</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Adding integrations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https://cloud.ibm.com/docs/watson-assistant?topic=watson-assistant-deploy-integration-add</a:t>
            </a:r>
          </a:p>
          <a:p>
            <a:r>
              <a:rPr lang="en-US" sz="1800" dirty="0"/>
              <a:t>Watson Assistant Integrations: channel your knowledge</a:t>
            </a:r>
          </a:p>
          <a:p>
            <a:r>
              <a:rPr lang="en-US" sz="1800" dirty="0"/>
              <a:t>https://medium.com/ibm-watson/watson-assistant-integrations-channel-your-knowledge-909dfecae26</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63</a:t>
            </a:fld>
            <a:endParaRPr lang="en-US"/>
          </a:p>
        </p:txBody>
      </p:sp>
    </p:spTree>
    <p:extLst>
      <p:ext uri="{BB962C8B-B14F-4D97-AF65-F5344CB8AC3E}">
        <p14:creationId xmlns:p14="http://schemas.microsoft.com/office/powerpoint/2010/main" val="858716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With advancements in speech to text technology, you can use IBM, Google, and Microsoft speech to text services to enable your chatbot to understand user speech. </a:t>
            </a:r>
          </a:p>
          <a:p>
            <a:r>
              <a:rPr lang="en-GB" dirty="0"/>
              <a:t>This feature is heavily used in home automation chatbots and automation tasks in general. </a:t>
            </a:r>
            <a:r>
              <a:rPr lang="en-US" dirty="0"/>
              <a:t>For example, in Microsoft Windows you can give commands to Cortana by using your voice without touching a key or pressing a mouse button. You can do the same with Siri on the Apple iPhone</a:t>
            </a:r>
            <a:r>
              <a:rPr lang="en-GB" dirty="0"/>
              <a:t>. </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8407750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8169282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305798" indent="-305798">
              <a:buFont typeface="+mj-lt"/>
              <a:buAutoNum type="arabicPeriod"/>
            </a:pP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176628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305798" indent="-305798">
              <a:buFont typeface="+mj-lt"/>
              <a:buAutoNum type="arabicPeriod" startAt="7"/>
            </a:pP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0738365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sz="quarter" idx="3"/>
          </p:nvPr>
        </p:nvSpPr>
        <p:spPr/>
        <p:txBody>
          <a:bodyPr/>
          <a:lstStyle/>
          <a:p>
            <a:pPr marL="342900" indent="-342900">
              <a:buFont typeface="+mj-lt"/>
              <a:buAutoNum type="arabicPeriod"/>
            </a:pPr>
            <a:endParaRPr lang="en-US" dirty="0"/>
          </a:p>
          <a:p>
            <a:endParaRPr lang="en-US" dirty="0"/>
          </a:p>
        </p:txBody>
      </p:sp>
      <p:sp>
        <p:nvSpPr>
          <p:cNvPr id="2" name="Footer Placeholder 1">
            <a:extLst>
              <a:ext uri="{FF2B5EF4-FFF2-40B4-BE49-F238E27FC236}">
                <a16:creationId xmlns:a16="http://schemas.microsoft.com/office/drawing/2014/main" id="{9C658295-CE3D-46AF-837B-F568F711C98A}"/>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707399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sz="quarter" idx="3"/>
          </p:nvPr>
        </p:nvSpPr>
        <p:spPr/>
        <p:txBody>
          <a:bodyPr/>
          <a:lstStyle/>
          <a:p>
            <a:pPr marL="342900" indent="-342900">
              <a:buFont typeface="+mj-lt"/>
              <a:buAutoNum type="arabicPeriod"/>
            </a:pPr>
            <a:endParaRPr lang="en-US" dirty="0"/>
          </a:p>
          <a:p>
            <a:endParaRPr lang="en-US" dirty="0"/>
          </a:p>
        </p:txBody>
      </p:sp>
      <p:sp>
        <p:nvSpPr>
          <p:cNvPr id="2" name="Footer Placeholder 1">
            <a:extLst>
              <a:ext uri="{FF2B5EF4-FFF2-40B4-BE49-F238E27FC236}">
                <a16:creationId xmlns:a16="http://schemas.microsoft.com/office/drawing/2014/main" id="{9C658295-CE3D-46AF-837B-F568F711C98A}"/>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3230235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i="1" dirty="0"/>
              <a:t>classic</a:t>
            </a:r>
            <a:r>
              <a:rPr lang="en-US" dirty="0"/>
              <a:t> experience refers to the Watson Assistant build experience that was available before the new experience was announced in October 2021.</a:t>
            </a:r>
            <a:endParaRPr lang="en-GB" dirty="0"/>
          </a:p>
          <a:p>
            <a:r>
              <a:rPr lang="en-GB" dirty="0"/>
              <a:t>No matter what the specific purpose of your chatbot is, some core fundamentals are always involved: </a:t>
            </a:r>
          </a:p>
          <a:p>
            <a:pPr marL="254832" indent="-254832">
              <a:buFont typeface="Arial" panose="020B0604020202020204" pitchFamily="34" charset="0"/>
              <a:buChar char="•"/>
            </a:pPr>
            <a:r>
              <a:rPr lang="en-GB" dirty="0"/>
              <a:t>Skills</a:t>
            </a:r>
          </a:p>
          <a:p>
            <a:pPr marL="254832" indent="-254832">
              <a:buFont typeface="Arial" panose="020B0604020202020204" pitchFamily="34" charset="0"/>
              <a:buChar char="•"/>
            </a:pPr>
            <a:r>
              <a:rPr lang="en-GB" dirty="0"/>
              <a:t>Intents</a:t>
            </a:r>
          </a:p>
          <a:p>
            <a:pPr marL="254832" indent="-254832">
              <a:buFont typeface="Arial" panose="020B0604020202020204" pitchFamily="34" charset="0"/>
              <a:buChar char="•"/>
            </a:pPr>
            <a:r>
              <a:rPr lang="en-GB" dirty="0"/>
              <a:t>Entities</a:t>
            </a:r>
          </a:p>
          <a:p>
            <a:pPr marL="254832" indent="-254832">
              <a:buFont typeface="Arial" panose="020B0604020202020204" pitchFamily="34" charset="0"/>
              <a:buChar char="•"/>
            </a:pPr>
            <a:r>
              <a:rPr lang="en-GB" dirty="0"/>
              <a:t>Dialog </a:t>
            </a:r>
          </a:p>
          <a:p>
            <a:pPr marL="0" marR="0" lvl="0" indent="0">
              <a:spcBef>
                <a:spcPts val="600"/>
              </a:spcBef>
              <a:spcAft>
                <a:spcPts val="600"/>
              </a:spcAft>
              <a:buFont typeface="+mj-lt"/>
              <a:buNone/>
              <a:tabLst>
                <a:tab pos="228600" algn="l"/>
              </a:tabLst>
            </a:pPr>
            <a:r>
              <a:rPr lang="en-GB" sz="1800" dirty="0">
                <a:effectLst/>
                <a:latin typeface="Arial" panose="020B0604020202020204" pitchFamily="34" charset="0"/>
                <a:ea typeface="MS Mincho" panose="02020609040205080304" pitchFamily="49" charset="-128"/>
                <a:cs typeface="Times New Roman" panose="02020603050405020304" pitchFamily="18" charset="0"/>
              </a:rPr>
              <a:t>Each of these functions and their application to the Watson Assistant service are explained in detail in the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Classic Watson Assistant topic</a:t>
            </a:r>
          </a:p>
          <a:p>
            <a:r>
              <a:rPr lang="en-GB" dirty="0"/>
              <a:t>The dialog component is optional because some chatbots are developed to answer user questions in a question-and-answer manner that is similar to the approach that is used to answer frequently asked questions (FAQs). </a:t>
            </a:r>
          </a:p>
          <a:p>
            <a:r>
              <a:rPr lang="en-GB" dirty="0"/>
              <a:t>These chatbots need to understand only what the user is asking and reply with the proper answer. </a:t>
            </a:r>
            <a:r>
              <a:rPr lang="en-GB" dirty="0" err="1"/>
              <a:t>Chatbots</a:t>
            </a:r>
            <a:r>
              <a:rPr lang="en-GB" baseline="0" dirty="0"/>
              <a:t> that are meant to answer </a:t>
            </a:r>
            <a:r>
              <a:rPr lang="en-GB" dirty="0"/>
              <a:t>FAQs do not have to engage</a:t>
            </a:r>
            <a:r>
              <a:rPr lang="en-GB" baseline="0" dirty="0"/>
              <a:t> in a conversation with the user and therefore they do not need a dialog component.</a:t>
            </a:r>
            <a:endParaRPr lang="en-GB" dirty="0"/>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Customers that built their assistants by using the classic experience can migrate to the new experience or remain in the classic experience.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 dialog-based conversation is the best choice when you want greater control over the logic of the flow.</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dialog flow uses an if-then-else style structure that might be familiar to developers, but not to content designers or customer-care experts.</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References</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2400" b="0" dirty="0"/>
              <a:t>About Watson Assistant</a:t>
            </a: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2400" b="0" dirty="0"/>
              <a:t>https://cloud.ibm.com/docs/assistant?topic=assistant-index</a:t>
            </a:r>
          </a:p>
          <a:p>
            <a:r>
              <a:rPr lang="en-US" sz="2400" b="0" i="0" dirty="0">
                <a:solidFill>
                  <a:srgbClr val="161616"/>
                </a:solidFill>
                <a:effectLst/>
                <a:latin typeface="IBM Plex Sans" panose="020B0503050203000203" pitchFamily="34" charset="0"/>
              </a:rPr>
              <a:t>Migrating to the new experience</a:t>
            </a:r>
          </a:p>
          <a:p>
            <a:r>
              <a:rPr lang="en-US" sz="2400" b="0" i="0" dirty="0">
                <a:solidFill>
                  <a:srgbClr val="161616"/>
                </a:solidFill>
                <a:effectLst/>
                <a:latin typeface="IBM Plex Sans" panose="020B0503050203000203" pitchFamily="34" charset="0"/>
              </a:rPr>
              <a:t>https://cloud.ibm.com/docs/watson-assistant?topic=watson-assistant-migrate-overview</a:t>
            </a:r>
          </a:p>
          <a:p>
            <a:r>
              <a:rPr lang="en-US" sz="2400" b="0" i="0" dirty="0">
                <a:solidFill>
                  <a:srgbClr val="161616"/>
                </a:solidFill>
                <a:effectLst/>
                <a:latin typeface="IBM Plex Sans" panose="020B0503050203000203" pitchFamily="34" charset="0"/>
              </a:rPr>
              <a:t>Comparing actions and dialog</a:t>
            </a:r>
          </a:p>
          <a:p>
            <a:r>
              <a:rPr lang="en-US" sz="2400" b="0" i="0" dirty="0">
                <a:solidFill>
                  <a:srgbClr val="161616"/>
                </a:solidFill>
                <a:effectLst/>
                <a:latin typeface="IBM Plex Sans" panose="020B0503050203000203" pitchFamily="34" charset="0"/>
              </a:rPr>
              <a:t>https://cloud.ibm.com/docs/watson-assistant?topic=watson-assistant-comparing-actions-dialog</a:t>
            </a:r>
          </a:p>
          <a:p>
            <a:r>
              <a:rPr lang="en-US" sz="2400" b="0" i="0" dirty="0">
                <a:solidFill>
                  <a:srgbClr val="161616"/>
                </a:solidFill>
                <a:effectLst/>
                <a:latin typeface="IBM Plex Sans" panose="020B0503050203000203" pitchFamily="34" charset="0"/>
              </a:rPr>
              <a:t>Switching between new and classic experiences</a:t>
            </a:r>
          </a:p>
          <a:p>
            <a:r>
              <a:rPr lang="en-US" sz="2400" b="0" i="0" dirty="0">
                <a:solidFill>
                  <a:srgbClr val="161616"/>
                </a:solidFill>
                <a:effectLst/>
                <a:latin typeface="IBM Plex Sans" panose="020B0503050203000203" pitchFamily="34" charset="0"/>
              </a:rPr>
              <a:t>https://cloud.ibm.com/docs/watson-assistant?topic=watson-assistant-switch-experience</a:t>
            </a:r>
          </a:p>
          <a:p>
            <a:r>
              <a:rPr lang="en-US" sz="2400" b="0" i="0" dirty="0">
                <a:solidFill>
                  <a:srgbClr val="161616"/>
                </a:solidFill>
                <a:effectLst/>
                <a:latin typeface="IBM Plex Sans" panose="020B0503050203000203" pitchFamily="34" charset="0"/>
              </a:rPr>
              <a:t>FAQ</a:t>
            </a:r>
          </a:p>
          <a:p>
            <a:r>
              <a:rPr lang="en-US" sz="2400" b="0" i="0" dirty="0">
                <a:solidFill>
                  <a:srgbClr val="161616"/>
                </a:solidFill>
                <a:effectLst/>
                <a:latin typeface="IBM Plex Sans" panose="020B0503050203000203" pitchFamily="34" charset="0"/>
              </a:rPr>
              <a:t>https://cloud.ibm.com/docs/assistant?topic=assistant-faqs</a:t>
            </a:r>
          </a:p>
          <a:p>
            <a:pPr marL="0" marR="0" lvl="0" indent="0" algn="l" defTabSz="914400" rtl="0" eaLnBrk="0" fontAlgn="base" latinLnBrk="0" hangingPunct="0">
              <a:lnSpc>
                <a:spcPct val="100000"/>
              </a:lnSpc>
              <a:spcBef>
                <a:spcPts val="600"/>
              </a:spcBef>
              <a:spcAft>
                <a:spcPts val="600"/>
              </a:spcAft>
              <a:buClrTx/>
              <a:buSzTx/>
              <a:buFontTx/>
              <a:buNone/>
              <a:tabLst/>
              <a:defRPr/>
            </a:pPr>
            <a:endParaRPr lang="en-US" sz="2400" b="0" dirty="0"/>
          </a:p>
          <a:p>
            <a:pPr marL="0" marR="0" lvl="0" indent="0" algn="l" defTabSz="914400" rtl="0" eaLnBrk="0" fontAlgn="base" latinLnBrk="0" hangingPunct="0">
              <a:lnSpc>
                <a:spcPct val="100000"/>
              </a:lnSpc>
              <a:spcBef>
                <a:spcPts val="600"/>
              </a:spcBef>
              <a:spcAft>
                <a:spcPts val="600"/>
              </a:spcAft>
              <a:buClrTx/>
              <a:buSzTx/>
              <a:buFontTx/>
              <a:buNone/>
              <a:tabLst/>
              <a:defRPr/>
            </a:pPr>
            <a:endParaRPr lang="en-US" sz="2400" b="0" dirty="0"/>
          </a:p>
          <a:p>
            <a:pPr marL="0" marR="0" lvl="0" indent="0" algn="l" defTabSz="914400" rtl="0" eaLnBrk="0" fontAlgn="base" latinLnBrk="0" hangingPunct="0">
              <a:lnSpc>
                <a:spcPct val="100000"/>
              </a:lnSpc>
              <a:spcBef>
                <a:spcPts val="600"/>
              </a:spcBef>
              <a:spcAft>
                <a:spcPts val="600"/>
              </a:spcAft>
              <a:buClrTx/>
              <a:buSzTx/>
              <a:buFontTx/>
              <a:buNone/>
              <a:tabLst/>
              <a:defRPr/>
            </a:pPr>
            <a:endParaRPr lang="en-US" sz="2400" b="0" dirty="0"/>
          </a:p>
          <a:p>
            <a:pPr marL="0" marR="0" lvl="0" indent="0" algn="l" defTabSz="914400" rtl="0" eaLnBrk="0" fontAlgn="base" latinLnBrk="0" hangingPunct="0">
              <a:lnSpc>
                <a:spcPct val="100000"/>
              </a:lnSpc>
              <a:spcBef>
                <a:spcPts val="600"/>
              </a:spcBef>
              <a:spcAft>
                <a:spcPts val="600"/>
              </a:spcAft>
              <a:buClrTx/>
              <a:buSzTx/>
              <a:buFontTx/>
              <a:buNone/>
              <a:tabLst/>
              <a:defRPr/>
            </a:pPr>
            <a:endParaRPr lang="en-US" sz="2400" b="0" dirty="0"/>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8939617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305798" indent="-305798">
              <a:buFont typeface="+mj-lt"/>
              <a:buAutoNum type="arabicPeriod"/>
            </a:pP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8541321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305798" indent="-305798">
              <a:buFont typeface="+mj-lt"/>
              <a:buAutoNum type="arabicPeriod" startAt="7"/>
            </a:pP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1005548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sz="quarter" idx="3"/>
          </p:nvPr>
        </p:nvSpPr>
        <p:spPr/>
        <p:txBody>
          <a:bodyPr/>
          <a:lstStyle/>
          <a:p>
            <a:pPr marL="342900" indent="-342900">
              <a:buFont typeface="+mj-lt"/>
              <a:buAutoNum type="arabicPeriod"/>
            </a:pPr>
            <a:endParaRPr lang="en-US" dirty="0"/>
          </a:p>
          <a:p>
            <a:endParaRPr lang="en-US" dirty="0"/>
          </a:p>
        </p:txBody>
      </p:sp>
      <p:sp>
        <p:nvSpPr>
          <p:cNvPr id="2" name="Footer Placeholder 1">
            <a:extLst>
              <a:ext uri="{FF2B5EF4-FFF2-40B4-BE49-F238E27FC236}">
                <a16:creationId xmlns:a16="http://schemas.microsoft.com/office/drawing/2014/main" id="{9C658295-CE3D-46AF-837B-F568F711C98A}"/>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3826939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sz="quarter" idx="3"/>
          </p:nvPr>
        </p:nvSpPr>
        <p:spPr/>
        <p:txBody>
          <a:bodyPr/>
          <a:lstStyle/>
          <a:p>
            <a:pPr marL="342900" indent="-342900">
              <a:buFont typeface="+mj-lt"/>
              <a:buAutoNum type="arabicPeriod"/>
            </a:pPr>
            <a:endParaRPr lang="en-US" dirty="0"/>
          </a:p>
          <a:p>
            <a:endParaRPr lang="en-US" dirty="0"/>
          </a:p>
        </p:txBody>
      </p:sp>
      <p:sp>
        <p:nvSpPr>
          <p:cNvPr id="2" name="Footer Placeholder 1">
            <a:extLst>
              <a:ext uri="{FF2B5EF4-FFF2-40B4-BE49-F238E27FC236}">
                <a16:creationId xmlns:a16="http://schemas.microsoft.com/office/drawing/2014/main" id="{9C658295-CE3D-46AF-837B-F568F711C98A}"/>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36920322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4905699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951436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5218201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7315490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951969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a:spcAft>
                <a:spcPts val="1070"/>
              </a:spcAft>
            </a:pP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650344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r>
              <a:rPr lang="en-US" dirty="0"/>
              <a:t>New Watson Assistant documentation https://cloud.ibm.com/docs/watson-assistant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Watson Assistant blog https://www.ibm.com/blogs/watson/</a:t>
            </a:r>
          </a:p>
        </p:txBody>
      </p:sp>
      <p:sp>
        <p:nvSpPr>
          <p:cNvPr id="2" name="Footer Placeholder 1"/>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2018, 2022</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78121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Watson Assistant experience is focused on using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build customer conversations. It is designed to make it simple enough for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anyone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build a virtual assistant. Building, testing, publishing, and analyzing your assistant can all now be done in one simple and intuitive interface.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New navigation provides a workflow for building, previewing, publishing, and analyzing your assistant.</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Each assistant has a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home page </a:t>
            </a:r>
            <a:r>
              <a:rPr lang="en-US" sz="1800" dirty="0">
                <a:effectLst/>
                <a:latin typeface="Arial" panose="020B0604020202020204" pitchFamily="34" charset="0"/>
                <a:ea typeface="MS Mincho" panose="02020609040205080304" pitchFamily="49" charset="-128"/>
                <a:cs typeface="Times New Roman" panose="02020603050405020304" pitchFamily="18" charset="0"/>
              </a:rPr>
              <a:t>with a task list to help you get started.</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Build conversations with actions, which represent the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tasks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that you want your assistant to help your customers with. </a:t>
            </a:r>
          </a:p>
          <a:p>
            <a:pPr marL="557213" marR="0" lvl="1"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Each action contains a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series of steps </a:t>
            </a:r>
            <a:r>
              <a:rPr lang="en-US" sz="1800" dirty="0">
                <a:effectLst/>
                <a:latin typeface="Arial" panose="020B0604020202020204" pitchFamily="34" charset="0"/>
                <a:ea typeface="MS Mincho" panose="02020609040205080304" pitchFamily="49" charset="-128"/>
                <a:cs typeface="Times New Roman" panose="02020603050405020304" pitchFamily="18" charset="0"/>
              </a:rPr>
              <a:t>that represent individual exchanges with a customer.</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When you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publish</a:t>
            </a:r>
            <a:r>
              <a:rPr lang="en-US" sz="1800" dirty="0">
                <a:effectLst/>
                <a:latin typeface="Arial" panose="020B0604020202020204" pitchFamily="34" charset="0"/>
                <a:ea typeface="MS Mincho" panose="02020609040205080304" pitchFamily="49" charset="-128"/>
                <a:cs typeface="Times New Roman" panose="02020603050405020304" pitchFamily="18" charset="0"/>
              </a:rPr>
              <a:t>, you can review and debug your work in a draft environment before you go live to your customers.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Use a new suite of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analytics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improve your assistant. </a:t>
            </a:r>
          </a:p>
          <a:p>
            <a:pPr marL="557213" marR="0" lvl="1"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Review which actions are being completed to see what your customers want help with, determine whether your assistant understands and addresses customer needs, and decide how can you make your assistant better.</a:t>
            </a:r>
          </a:p>
          <a:p>
            <a:r>
              <a:rPr lang="en-US" b="1" dirty="0"/>
              <a:t>Switching the experience</a:t>
            </a:r>
          </a:p>
          <a:p>
            <a:r>
              <a:rPr lang="en-US" dirty="0"/>
              <a:t>You can easily switch back and forth between the new experience and the classic experience. However, the new experience provides a simplified user interface, an improved deployment process, and access to the latest features. </a:t>
            </a:r>
          </a:p>
          <a:p>
            <a:endParaRPr lang="en-US" dirty="0"/>
          </a:p>
          <a:p>
            <a:r>
              <a:rPr lang="en-US" b="1" dirty="0"/>
              <a:t>References</a:t>
            </a:r>
            <a:r>
              <a:rPr lang="en-US" dirty="0"/>
              <a:t>:</a:t>
            </a:r>
          </a:p>
          <a:p>
            <a:r>
              <a:rPr lang="en-US" dirty="0"/>
              <a:t>Welcome to the new Watson Assistant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https://cloud.ibm.com/docs/watson-assistant?topic=watson-assistant-welcome-new-assistant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Watson Assistant documentation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https://cloud.ibm.com/docs/watson-assistant</a:t>
            </a:r>
          </a:p>
          <a:p>
            <a:r>
              <a:rPr lang="en-US" dirty="0"/>
              <a:t>FAQs about the new IBM Watson Assistant experience.</a:t>
            </a:r>
          </a:p>
          <a:p>
            <a:r>
              <a:rPr lang="en-US" dirty="0"/>
              <a:t>https://cloud.ibm.com/docs/watson-assistant?topic=watson-assistant-watson-assistant-faqs#faqs-new-experience</a:t>
            </a:r>
          </a:p>
          <a:p>
            <a:r>
              <a:rPr lang="en-US" dirty="0"/>
              <a:t>Getting started with Watson Assistant </a:t>
            </a:r>
          </a:p>
          <a:p>
            <a:r>
              <a:rPr lang="en-US" dirty="0"/>
              <a:t>https://cloud.ibm.com/docs/watson-assistant?topic=watson-assistant-getting-started</a:t>
            </a:r>
          </a:p>
          <a:p>
            <a:r>
              <a:rPr lang="en-US" dirty="0"/>
              <a:t>Migrating to the new experience.</a:t>
            </a:r>
          </a:p>
          <a:p>
            <a:r>
              <a:rPr lang="en-US" dirty="0"/>
              <a:t>https://cloud.ibm.com/docs/watson-assistant?topic=watson-assistant-migrate-overview</a:t>
            </a:r>
          </a:p>
          <a:p>
            <a:r>
              <a:rPr lang="en-US" dirty="0"/>
              <a:t>Switching between new and classic experiences</a:t>
            </a:r>
          </a:p>
          <a:p>
            <a:r>
              <a:rPr lang="en-US" dirty="0"/>
              <a:t>https://cloud.ibm.com/docs/watson-assistant?topic=watson-assistant-switch-experience</a:t>
            </a:r>
          </a:p>
          <a:p>
            <a:endParaRPr lang="en-US" dirty="0"/>
          </a:p>
          <a:p>
            <a:endParaRPr lang="en-US" dirty="0"/>
          </a:p>
        </p:txBody>
      </p:sp>
      <p:sp>
        <p:nvSpPr>
          <p:cNvPr id="2" name="Footer Placeholder 1"/>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2018, 2022</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72564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rse Titl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5" name="Picture 1" hidden="1"/>
          <p:cNvPicPr>
            <a:picLocks noChangeAspect="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a:off x="11373790" y="557212"/>
            <a:ext cx="51435" cy="8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hidden="1"/>
          <p:cNvPicPr>
            <a:picLocks noChangeAspect="1" noChangeArrowheads="1"/>
          </p:cNvPicPr>
          <p:nvPr userDrawn="1"/>
        </p:nvPicPr>
        <p:blipFill>
          <a:blip r:embed="rId4" cstate="screen">
            <a:alphaModFix amt="0"/>
            <a:extLst>
              <a:ext uri="{28A0092B-C50C-407E-A947-70E740481C1C}">
                <a14:useLocalDpi xmlns:a14="http://schemas.microsoft.com/office/drawing/2010/main" val="0"/>
              </a:ext>
            </a:extLst>
          </a:blip>
          <a:srcRect/>
          <a:stretch>
            <a:fillRect/>
          </a:stretch>
        </p:blipFill>
        <p:spPr bwMode="auto">
          <a:xfrm>
            <a:off x="11576937" y="708025"/>
            <a:ext cx="35243" cy="3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spect="1" noChangeArrowheads="1"/>
          </p:cNvSpPr>
          <p:nvPr/>
        </p:nvSpPr>
        <p:spPr bwMode="gray">
          <a:xfrm>
            <a:off x="11576003" y="187753"/>
            <a:ext cx="54831" cy="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Arial" panose="020B0604020202020204" pitchFamily="34" charset="0"/>
                <a:ea typeface="Verdana" panose="020B0604030504040204" pitchFamily="34" charset="0"/>
                <a:cs typeface="Arial" panose="020B0604020202020204" pitchFamily="34" charset="0"/>
              </a:rPr>
            </a:br>
            <a:r>
              <a:rPr lang="en-US" sz="1000" dirty="0">
                <a:ln>
                  <a:noFill/>
                </a:ln>
                <a:no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461618" y="747744"/>
            <a:ext cx="54850" cy="636"/>
          </a:xfrm>
          <a:ln>
            <a:noFill/>
          </a:ln>
        </p:spPr>
        <p:txBody>
          <a:bodyPr>
            <a:noAutofit/>
          </a:bodyPr>
          <a:lstStyle>
            <a:lvl1pPr algn="ctr">
              <a:defRPr sz="1000">
                <a:ln>
                  <a:noFill/>
                </a:ln>
                <a:noFill/>
                <a:latin typeface="Arial" panose="020B0604020202020204" pitchFamily="34" charset="0"/>
                <a:cs typeface="Arial" panose="020B0604020202020204" pitchFamily="34" charset="0"/>
              </a:defRPr>
            </a:lvl1pPr>
          </a:lstStyle>
          <a:p>
            <a:pPr>
              <a:defRPr/>
            </a:pPr>
            <a:r>
              <a:rPr lang="en-US"/>
              <a:t>© Copyright IBM Corporation 2018, 2022</a:t>
            </a:r>
            <a:endParaRPr lang="en-US" dirty="0"/>
          </a:p>
        </p:txBody>
      </p:sp>
      <p:sp>
        <p:nvSpPr>
          <p:cNvPr id="11" name="Rectangle 20"/>
          <p:cNvSpPr>
            <a:spLocks noGrp="1" noChangeArrowheads="1"/>
          </p:cNvSpPr>
          <p:nvPr>
            <p:ph type="ctrTitle" hasCustomPrompt="1"/>
          </p:nvPr>
        </p:nvSpPr>
        <p:spPr bwMode="auto">
          <a:xfrm>
            <a:off x="381600" y="360000"/>
            <a:ext cx="9216000" cy="40068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0" rIns="0" bIns="0" numCol="1" anchor="t" anchorCtr="0" compatLnSpc="1">
            <a:prstTxWarp prst="textNoShape">
              <a:avLst/>
            </a:prstTxWarp>
          </a:bodyPr>
          <a:lstStyle>
            <a:lvl1pPr>
              <a:defRPr lang="en-US" sz="4800" noProof="0" dirty="0">
                <a:solidFill>
                  <a:srgbClr val="FFFFFF"/>
                </a:solidFill>
              </a:defRPr>
            </a:lvl1pPr>
          </a:lstStyle>
          <a:p>
            <a:pPr lvl="0"/>
            <a:r>
              <a:rPr lang="en-US" noProof="0" dirty="0"/>
              <a:t>Course title</a:t>
            </a:r>
          </a:p>
        </p:txBody>
      </p:sp>
      <p:pic>
        <p:nvPicPr>
          <p:cNvPr id="14" name="Picture 6" descr="C:\!!Templates\Cross-brand_Ppt_template\!!Masthead_Final-1d.png" hidden="1"/>
          <p:cNvPicPr>
            <a:picLocks noChangeAspect="1" noChangeArrowheads="1"/>
          </p:cNvPicPr>
          <p:nvPr userDrawn="1"/>
        </p:nvPicPr>
        <p:blipFill>
          <a:blip r:embed="rId5">
            <a:alphaModFix amt="0"/>
            <a:extLst>
              <a:ext uri="{28A0092B-C50C-407E-A947-70E740481C1C}">
                <a14:useLocalDpi xmlns:a14="http://schemas.microsoft.com/office/drawing/2010/main" val="0"/>
              </a:ext>
            </a:extLst>
          </a:blip>
          <a:srcRect/>
          <a:stretch>
            <a:fillRect/>
          </a:stretch>
        </p:blipFill>
        <p:spPr bwMode="auto">
          <a:xfrm>
            <a:off x="11427707" y="187753"/>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2"/>
          <p:cNvSpPr>
            <a:spLocks noGrp="1"/>
          </p:cNvSpPr>
          <p:nvPr>
            <p:ph type="body" sz="quarter" idx="11" hasCustomPrompt="1"/>
          </p:nvPr>
        </p:nvSpPr>
        <p:spPr>
          <a:xfrm>
            <a:off x="381600" y="4377600"/>
            <a:ext cx="57132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solidFill>
                  <a:srgbClr val="FFFFFF"/>
                </a:solidFill>
              </a:defRPr>
            </a:lvl1pPr>
          </a:lstStyle>
          <a:p>
            <a:pPr marL="0" lvl="0" indent="0">
              <a:buNone/>
            </a:pPr>
            <a:r>
              <a:rPr lang="en-US" dirty="0"/>
              <a:t>Course subtitle (delete this text if no subtitle exists) </a:t>
            </a:r>
          </a:p>
        </p:txBody>
      </p:sp>
      <p:sp>
        <p:nvSpPr>
          <p:cNvPr id="10" name="Footer Placeholder">
            <a:extLst>
              <a:ext uri="{FF2B5EF4-FFF2-40B4-BE49-F238E27FC236}">
                <a16:creationId xmlns:a16="http://schemas.microsoft.com/office/drawing/2014/main" id="{DDB5C2D6-CE27-4AAE-8018-61825B856DF1}"/>
              </a:ext>
            </a:extLst>
          </p:cNvPr>
          <p:cNvSpPr txBox="1">
            <a:spLocks/>
          </p:cNvSpPr>
          <p:nvPr userDrawn="1"/>
        </p:nvSpPr>
        <p:spPr bwMode="gray">
          <a:xfrm>
            <a:off x="488421" y="6224256"/>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pic>
        <p:nvPicPr>
          <p:cNvPr id="12" name="Picture" descr="IBM 8-bar logo">
            <a:extLst>
              <a:ext uri="{FF2B5EF4-FFF2-40B4-BE49-F238E27FC236}">
                <a16:creationId xmlns:a16="http://schemas.microsoft.com/office/drawing/2014/main" id="{979C99C0-AECA-4075-89EC-9B1819365F37}"/>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10974093" y="6268008"/>
            <a:ext cx="726311" cy="288222"/>
          </a:xfrm>
          <a:prstGeom prst="rect">
            <a:avLst/>
          </a:prstGeom>
        </p:spPr>
      </p:pic>
    </p:spTree>
    <p:extLst>
      <p:ext uri="{BB962C8B-B14F-4D97-AF65-F5344CB8AC3E}">
        <p14:creationId xmlns:p14="http://schemas.microsoft.com/office/powerpoint/2010/main" val="928901281"/>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Discussion">
    <p:spTree>
      <p:nvGrpSpPr>
        <p:cNvPr id="1" name=""/>
        <p:cNvGrpSpPr/>
        <p:nvPr/>
      </p:nvGrpSpPr>
      <p:grpSpPr>
        <a:xfrm>
          <a:off x="0" y="0"/>
          <a:ext cx="0" cy="0"/>
          <a:chOff x="0" y="0"/>
          <a:chExt cx="0" cy="0"/>
        </a:xfrm>
      </p:grpSpPr>
      <p:pic>
        <p:nvPicPr>
          <p:cNvPr id="6" name="Picture 5" descr="A picture containing indoor, person, table, kitchen&#10;&#10;Description automatically generated">
            <a:extLst>
              <a:ext uri="{FF2B5EF4-FFF2-40B4-BE49-F238E27FC236}">
                <a16:creationId xmlns:a16="http://schemas.microsoft.com/office/drawing/2014/main" id="{51230A2E-ADAC-435D-AF49-06A8AA79CB8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Title 1"/>
          <p:cNvSpPr>
            <a:spLocks noGrp="1"/>
          </p:cNvSpPr>
          <p:nvPr>
            <p:ph type="title"/>
          </p:nvPr>
        </p:nvSpPr>
        <p:spPr>
          <a:xfrm>
            <a:off x="208800" y="1216800"/>
            <a:ext cx="5637600" cy="1310400"/>
          </a:xfrm>
          <a:noFill/>
        </p:spPr>
        <p:txBody>
          <a:bodyPr anchor="t" anchorCtr="0"/>
          <a:lstStyle/>
          <a:p>
            <a:r>
              <a:rPr lang="en-US"/>
              <a:t>Click to edit Master title style</a:t>
            </a:r>
            <a:endParaRPr lang="en-US" dirty="0"/>
          </a:p>
        </p:txBody>
      </p:sp>
      <p:sp>
        <p:nvSpPr>
          <p:cNvPr id="3" name="Content Placeholder 2"/>
          <p:cNvSpPr>
            <a:spLocks noGrp="1"/>
          </p:cNvSpPr>
          <p:nvPr>
            <p:ph idx="1"/>
          </p:nvPr>
        </p:nvSpPr>
        <p:spPr>
          <a:xfrm>
            <a:off x="230400" y="2844000"/>
            <a:ext cx="5616000" cy="37656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7" name="TextBox 6">
            <a:extLst>
              <a:ext uri="{FF2B5EF4-FFF2-40B4-BE49-F238E27FC236}">
                <a16:creationId xmlns:a16="http://schemas.microsoft.com/office/drawing/2014/main" id="{17B65E68-3267-4A92-920E-1EBBE77B36EF}"/>
              </a:ext>
            </a:extLst>
          </p:cNvPr>
          <p:cNvSpPr txBox="1"/>
          <p:nvPr userDrawn="1"/>
        </p:nvSpPr>
        <p:spPr>
          <a:xfrm>
            <a:off x="292650" y="246892"/>
            <a:ext cx="5553749" cy="771203"/>
          </a:xfrm>
          <a:prstGeom prst="rect">
            <a:avLst/>
          </a:prstGeom>
          <a:noFill/>
        </p:spPr>
        <p:txBody>
          <a:bodyPr wrap="square" lIns="0" tIns="0" rtlCol="0" anchor="ctr">
            <a:noAutofit/>
          </a:bodyPr>
          <a:lstStyle/>
          <a:p>
            <a:pPr algn="l"/>
            <a:r>
              <a:rPr kumimoji="0" lang="en-GB" sz="3199"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Arial" panose="020B0604020202020204" pitchFamily="34" charset="0"/>
              </a:rPr>
              <a:t>Discussion</a:t>
            </a:r>
            <a:endParaRPr lang="en-CA" sz="3199" b="0" dirty="0">
              <a:solidFill>
                <a:schemeClr val="tx1"/>
              </a:solidFill>
              <a:latin typeface="IBM Plex Sans" charset="0"/>
              <a:ea typeface="IBM Plex Sans" charset="0"/>
              <a:cs typeface="IBM Plex Sans" charset="0"/>
            </a:endParaRPr>
          </a:p>
        </p:txBody>
      </p:sp>
      <p:sp>
        <p:nvSpPr>
          <p:cNvPr id="4" name="Footer Placeholder 3">
            <a:extLst>
              <a:ext uri="{FF2B5EF4-FFF2-40B4-BE49-F238E27FC236}">
                <a16:creationId xmlns:a16="http://schemas.microsoft.com/office/drawing/2014/main" id="{F9241EFE-5EC5-47E5-A64E-D9358B2B9BA1}"/>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5" name="Slide Number Placeholder 4">
            <a:extLst>
              <a:ext uri="{FF2B5EF4-FFF2-40B4-BE49-F238E27FC236}">
                <a16:creationId xmlns:a16="http://schemas.microsoft.com/office/drawing/2014/main" id="{2A3A3996-82F5-4A24-BC7E-BBCEED9FA9E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784787824"/>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Black rectangle">
            <a:extLst>
              <a:ext uri="{FF2B5EF4-FFF2-40B4-BE49-F238E27FC236}">
                <a16:creationId xmlns:a16="http://schemas.microsoft.com/office/drawing/2014/main" id="{C3E4302B-15CB-40E7-B3FA-1E2EBEBA2B1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4" name="Text Placeholder 3"/>
          <p:cNvSpPr>
            <a:spLocks noGrp="1"/>
          </p:cNvSpPr>
          <p:nvPr>
            <p:ph type="body" sz="half" idx="2"/>
          </p:nvPr>
        </p:nvSpPr>
        <p:spPr>
          <a:xfrm>
            <a:off x="6094800" y="270000"/>
            <a:ext cx="5792400" cy="6314930"/>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09356" y="271535"/>
            <a:ext cx="5594924" cy="6314930"/>
          </a:xfrm>
        </p:spPr>
        <p:txBody>
          <a:bodyPr anchor="t"/>
          <a:lstStyle>
            <a:lvl1pPr>
              <a:defRPr sz="3200" b="0"/>
            </a:lvl1pPr>
          </a:lstStyle>
          <a:p>
            <a:r>
              <a:rPr lang="en-US"/>
              <a:t>Click to edit Master title style</a:t>
            </a:r>
            <a:endParaRPr lang="en-US" dirty="0"/>
          </a:p>
        </p:txBody>
      </p:sp>
      <p:pic>
        <p:nvPicPr>
          <p:cNvPr id="2" name="Picture 1" descr="A close up of a clock&#10;&#10;Description automatically generated">
            <a:extLst>
              <a:ext uri="{FF2B5EF4-FFF2-40B4-BE49-F238E27FC236}">
                <a16:creationId xmlns:a16="http://schemas.microsoft.com/office/drawing/2014/main" id="{ABA9B184-AA8F-4C73-9995-40B384CAF7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83645"/>
            <a:ext cx="5210175" cy="3474354"/>
          </a:xfrm>
          <a:prstGeom prst="rect">
            <a:avLst/>
          </a:prstGeom>
        </p:spPr>
      </p:pic>
      <p:sp>
        <p:nvSpPr>
          <p:cNvPr id="3" name="Footer Placeholder 2">
            <a:extLst>
              <a:ext uri="{FF2B5EF4-FFF2-40B4-BE49-F238E27FC236}">
                <a16:creationId xmlns:a16="http://schemas.microsoft.com/office/drawing/2014/main" id="{01D7A271-9E2A-4E39-AC9D-72021A6F978C}"/>
              </a:ext>
            </a:extLst>
          </p:cNvPr>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a:extLst>
              <a:ext uri="{FF2B5EF4-FFF2-40B4-BE49-F238E27FC236}">
                <a16:creationId xmlns:a16="http://schemas.microsoft.com/office/drawing/2014/main" id="{E00A0D45-C57D-4BFF-93F5-F9D78DBE60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024949628"/>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sources">
    <p:spTree>
      <p:nvGrpSpPr>
        <p:cNvPr id="1" name=""/>
        <p:cNvGrpSpPr/>
        <p:nvPr/>
      </p:nvGrpSpPr>
      <p:grpSpPr>
        <a:xfrm>
          <a:off x="0" y="0"/>
          <a:ext cx="0" cy="0"/>
          <a:chOff x="0" y="0"/>
          <a:chExt cx="0" cy="0"/>
        </a:xfrm>
      </p:grpSpPr>
      <p:pic>
        <p:nvPicPr>
          <p:cNvPr id="7" name="Picture Placeholder 6" descr="Graphical user interface&#10;&#10;Description automatically generated">
            <a:extLst>
              <a:ext uri="{FF2B5EF4-FFF2-40B4-BE49-F238E27FC236}">
                <a16:creationId xmlns:a16="http://schemas.microsoft.com/office/drawing/2014/main" id="{B6EAE708-52F6-42D7-AEC7-EF1EB56E2B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a:off x="0" y="0"/>
            <a:ext cx="60944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F6BFDBFD-2540-44EF-9EE8-EC9A32B06284}"/>
              </a:ext>
            </a:extLst>
          </p:cNvPr>
          <p:cNvSpPr>
            <a:spLocks noGrp="1"/>
          </p:cNvSpPr>
          <p:nvPr>
            <p:ph type="title"/>
          </p:nvPr>
        </p:nvSpPr>
        <p:spPr>
          <a:xfrm>
            <a:off x="6228000" y="180000"/>
            <a:ext cx="5878800" cy="86040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23C714C-C815-40BB-8688-B9D7779DE41E}"/>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a:extLst>
              <a:ext uri="{FF2B5EF4-FFF2-40B4-BE49-F238E27FC236}">
                <a16:creationId xmlns:a16="http://schemas.microsoft.com/office/drawing/2014/main" id="{46C8641D-5012-4C8B-8830-C6FFDD689392}"/>
              </a:ext>
            </a:extLst>
          </p:cNvPr>
          <p:cNvSpPr>
            <a:spLocks noGrp="1"/>
          </p:cNvSpPr>
          <p:nvPr>
            <p:ph type="ftr" sz="quarter" idx="11"/>
          </p:nvPr>
        </p:nvSpPr>
        <p:spPr/>
        <p:txBody>
          <a:bodyPr/>
          <a:lstStyle/>
          <a:p>
            <a:pPr>
              <a:defRPr/>
            </a:pPr>
            <a:r>
              <a:rPr lang="en-US"/>
              <a:t>© Copyright IBM Corporation 2018, 2022</a:t>
            </a:r>
            <a:endParaRPr lang="en-US" dirty="0"/>
          </a:p>
        </p:txBody>
      </p:sp>
      <p:sp>
        <p:nvSpPr>
          <p:cNvPr id="6" name="Content Placeholder 5">
            <a:extLst>
              <a:ext uri="{FF2B5EF4-FFF2-40B4-BE49-F238E27FC236}">
                <a16:creationId xmlns:a16="http://schemas.microsoft.com/office/drawing/2014/main" id="{8983AB50-AF23-4A33-BB67-74BB4B599AD2}"/>
              </a:ext>
            </a:extLst>
          </p:cNvPr>
          <p:cNvSpPr>
            <a:spLocks noGrp="1"/>
          </p:cNvSpPr>
          <p:nvPr>
            <p:ph sz="quarter" idx="12"/>
          </p:nvPr>
        </p:nvSpPr>
        <p:spPr>
          <a:xfrm>
            <a:off x="6228000" y="1238400"/>
            <a:ext cx="5677200" cy="534600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23024983"/>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ntroductions">
    <p:spTree>
      <p:nvGrpSpPr>
        <p:cNvPr id="1" name=""/>
        <p:cNvGrpSpPr/>
        <p:nvPr/>
      </p:nvGrpSpPr>
      <p:grpSpPr>
        <a:xfrm>
          <a:off x="0" y="0"/>
          <a:ext cx="0" cy="0"/>
          <a:chOff x="0" y="0"/>
          <a:chExt cx="0" cy="0"/>
        </a:xfrm>
      </p:grpSpPr>
      <p:pic>
        <p:nvPicPr>
          <p:cNvPr id="6" name="Picture Placeholder 7" descr="A picture containing indoor, table, different, many&#10;&#10;Description automatically generated">
            <a:extLst>
              <a:ext uri="{FF2B5EF4-FFF2-40B4-BE49-F238E27FC236}">
                <a16:creationId xmlns:a16="http://schemas.microsoft.com/office/drawing/2014/main" id="{046CD34B-55D3-4BE3-8930-D8DDFAB165BD}"/>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6107936" y="0"/>
            <a:ext cx="6107937" cy="6858000"/>
          </a:xfrm>
          <a:prstGeom prst="rect">
            <a:avLst/>
          </a:prstGeom>
        </p:spPr>
      </p:pic>
      <p:sp>
        <p:nvSpPr>
          <p:cNvPr id="2" name="Footer Placeholder 1">
            <a:extLst>
              <a:ext uri="{FF2B5EF4-FFF2-40B4-BE49-F238E27FC236}">
                <a16:creationId xmlns:a16="http://schemas.microsoft.com/office/drawing/2014/main" id="{036E9DFD-A8E1-402E-A4B4-652ADBC9FADB}"/>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3" name="Slide Number Placeholder 2">
            <a:extLst>
              <a:ext uri="{FF2B5EF4-FFF2-40B4-BE49-F238E27FC236}">
                <a16:creationId xmlns:a16="http://schemas.microsoft.com/office/drawing/2014/main" id="{41C3BBA6-862B-4DAF-BD11-4EEB611AEF6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0E1648DB-5AED-48F9-AF6F-19306B709E34}"/>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517FEFD-5FED-446F-8384-E715232E4D75}"/>
              </a:ext>
            </a:extLst>
          </p:cNvPr>
          <p:cNvSpPr>
            <a:spLocks noGrp="1"/>
          </p:cNvSpPr>
          <p:nvPr>
            <p:ph type="body" sz="quarter" idx="12"/>
          </p:nvPr>
        </p:nvSpPr>
        <p:spPr>
          <a:xfrm>
            <a:off x="327600" y="1699200"/>
            <a:ext cx="5533200" cy="2916000"/>
          </a:xfrm>
        </p:spPr>
        <p:txBody>
          <a:bodyPr lIns="0" tIns="0" rIns="90000" bIns="46800"/>
          <a:lstStyle>
            <a:lvl1pPr marL="0" indent="0">
              <a:spcBef>
                <a:spcPts val="0"/>
              </a:spcBef>
              <a:buNone/>
              <a:defRPr sz="1870"/>
            </a:lvl1pPr>
          </a:lstStyle>
          <a:p>
            <a:pPr lvl="0"/>
            <a:r>
              <a:rPr lang="en-US"/>
              <a:t>Click to edit Master text styles</a:t>
            </a:r>
          </a:p>
        </p:txBody>
      </p:sp>
    </p:spTree>
    <p:extLst>
      <p:ext uri="{BB962C8B-B14F-4D97-AF65-F5344CB8AC3E}">
        <p14:creationId xmlns:p14="http://schemas.microsoft.com/office/powerpoint/2010/main" val="814447000"/>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ogistics">
    <p:spTree>
      <p:nvGrpSpPr>
        <p:cNvPr id="1" name=""/>
        <p:cNvGrpSpPr/>
        <p:nvPr/>
      </p:nvGrpSpPr>
      <p:grpSpPr>
        <a:xfrm>
          <a:off x="0" y="0"/>
          <a:ext cx="0" cy="0"/>
          <a:chOff x="0" y="0"/>
          <a:chExt cx="0" cy="0"/>
        </a:xfrm>
      </p:grpSpPr>
      <p:pic>
        <p:nvPicPr>
          <p:cNvPr id="13" name="Picture Placeholder 7" descr="A group of people looking at a computer&#10;&#10;Description automatically generated">
            <a:extLst>
              <a:ext uri="{FF2B5EF4-FFF2-40B4-BE49-F238E27FC236}">
                <a16:creationId xmlns:a16="http://schemas.microsoft.com/office/drawing/2014/main" id="{DFF9878D-F1E1-4ABF-A039-FB354C6CA7E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Footer Placeholder 1">
            <a:extLst>
              <a:ext uri="{FF2B5EF4-FFF2-40B4-BE49-F238E27FC236}">
                <a16:creationId xmlns:a16="http://schemas.microsoft.com/office/drawing/2014/main" id="{0A288516-BA58-496C-ADA0-0BE87E89D661}"/>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3" name="Slide Number Placeholder 2">
            <a:extLst>
              <a:ext uri="{FF2B5EF4-FFF2-40B4-BE49-F238E27FC236}">
                <a16:creationId xmlns:a16="http://schemas.microsoft.com/office/drawing/2014/main" id="{E920E7DB-B344-4E21-B26D-15CAD96A220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E36E1522-BE4F-4980-83CB-DFB40CE37A42}"/>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809430C9-CC40-4CEF-9841-DAE2C449917C}"/>
              </a:ext>
            </a:extLst>
          </p:cNvPr>
          <p:cNvSpPr>
            <a:spLocks noGrp="1"/>
          </p:cNvSpPr>
          <p:nvPr>
            <p:ph type="body" sz="quarter" idx="12"/>
          </p:nvPr>
        </p:nvSpPr>
        <p:spPr>
          <a:xfrm>
            <a:off x="284400" y="1562400"/>
            <a:ext cx="2883600" cy="4338000"/>
          </a:xfrm>
        </p:spPr>
        <p:txBody>
          <a:bodyPr lIns="0" tIns="0" rIns="90000" bIns="46800"/>
          <a:lstStyle>
            <a:lvl1pPr marL="273600" indent="-273600">
              <a:spcBef>
                <a:spcPts val="600"/>
              </a:spcBef>
              <a:buSzPct val="90000"/>
              <a:defRPr sz="1870"/>
            </a:lvl1pPr>
          </a:lstStyle>
          <a:p>
            <a:pPr lvl="0"/>
            <a:r>
              <a:rPr lang="en-US"/>
              <a:t>Click to edit Master text styles</a:t>
            </a:r>
          </a:p>
        </p:txBody>
      </p:sp>
      <p:sp>
        <p:nvSpPr>
          <p:cNvPr id="10" name="Text Placeholder 9">
            <a:extLst>
              <a:ext uri="{FF2B5EF4-FFF2-40B4-BE49-F238E27FC236}">
                <a16:creationId xmlns:a16="http://schemas.microsoft.com/office/drawing/2014/main" id="{5C034CE0-DAC2-40E7-8672-E7221711068A}"/>
              </a:ext>
            </a:extLst>
          </p:cNvPr>
          <p:cNvSpPr>
            <a:spLocks noGrp="1"/>
          </p:cNvSpPr>
          <p:nvPr>
            <p:ph type="body" sz="quarter" idx="13"/>
          </p:nvPr>
        </p:nvSpPr>
        <p:spPr>
          <a:xfrm>
            <a:off x="3312000" y="1562400"/>
            <a:ext cx="2574000" cy="4338000"/>
          </a:xfrm>
        </p:spPr>
        <p:txBody>
          <a:bodyPr lIns="0" tIns="0" rIns="90000" bIns="46800"/>
          <a:lstStyle>
            <a:lvl1pPr marL="273600" indent="-273600">
              <a:spcBef>
                <a:spcPts val="600"/>
              </a:spcBef>
              <a:buSzPct val="90000"/>
              <a:defRPr sz="1870"/>
            </a:lvl1pPr>
          </a:lstStyle>
          <a:p>
            <a:pPr lvl="0"/>
            <a:r>
              <a:rPr lang="en-US"/>
              <a:t>Click to edit Master text styles</a:t>
            </a:r>
          </a:p>
        </p:txBody>
      </p:sp>
    </p:spTree>
    <p:extLst>
      <p:ext uri="{BB962C8B-B14F-4D97-AF65-F5344CB8AC3E}">
        <p14:creationId xmlns:p14="http://schemas.microsoft.com/office/powerpoint/2010/main" val="3678950150"/>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Errata">
    <p:spTree>
      <p:nvGrpSpPr>
        <p:cNvPr id="1" name=""/>
        <p:cNvGrpSpPr/>
        <p:nvPr/>
      </p:nvGrpSpPr>
      <p:grpSpPr>
        <a:xfrm>
          <a:off x="0" y="0"/>
          <a:ext cx="0" cy="0"/>
          <a:chOff x="0" y="0"/>
          <a:chExt cx="0" cy="0"/>
        </a:xfrm>
      </p:grpSpPr>
      <p:sp>
        <p:nvSpPr>
          <p:cNvPr id="7" name="Blue 60 rectangle">
            <a:extLst>
              <a:ext uri="{FF2B5EF4-FFF2-40B4-BE49-F238E27FC236}">
                <a16:creationId xmlns:a16="http://schemas.microsoft.com/office/drawing/2014/main" id="{ECFDB071-4162-41E0-BF03-E6D8BA9E190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chemeClr val="bg1">
              <a:lumMod val="95000"/>
            </a:schemeClr>
          </a:solidFill>
        </p:spPr>
        <p:txBody>
          <a:bodyPr wrap="square" lIns="0" tIns="0" rIns="0" bIns="0" rtlCol="0" anchor="ctr">
            <a:noAutofit/>
          </a:bodyPr>
          <a:lstStyle/>
          <a:p>
            <a:pPr algn="ctr"/>
            <a:endParaRPr lang="en-US" sz="1596"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91600" y="237600"/>
            <a:ext cx="5526000" cy="1303200"/>
          </a:xfrm>
          <a:noFill/>
        </p:spPr>
        <p:txBody>
          <a:bodyPr wrap="square" lIns="0" tIns="0" rIns="90000" bIns="46800" rtlCol="0" anchor="t" anchorCtr="0">
            <a:noAutofit/>
          </a:bodyPr>
          <a:lstStyle>
            <a:lvl1pPr>
              <a:lnSpc>
                <a:spcPct val="100000"/>
              </a:lnSpc>
              <a:defRPr kumimoji="0" lang="en-US" sz="3199" b="0" strike="noStrike" cap="none" spc="0" normalizeH="0" baseline="0" dirty="0">
                <a:ln>
                  <a:noFill/>
                </a:ln>
                <a:effectLst/>
                <a:uLnTx/>
                <a:uFillTx/>
              </a:defRPr>
            </a:lvl1pPr>
          </a:lstStyle>
          <a:p>
            <a:pPr lvl="0" eaLnBrk="0" hangingPunct="0"/>
            <a:r>
              <a:rPr lang="en-US"/>
              <a:t>Click to edit Master title style</a:t>
            </a:r>
            <a:endParaRPr lang="en-US" dirty="0"/>
          </a:p>
        </p:txBody>
      </p:sp>
      <p:sp>
        <p:nvSpPr>
          <p:cNvPr id="3" name="Content Placeholder 2"/>
          <p:cNvSpPr>
            <a:spLocks noGrp="1"/>
          </p:cNvSpPr>
          <p:nvPr>
            <p:ph idx="1"/>
          </p:nvPr>
        </p:nvSpPr>
        <p:spPr>
          <a:xfrm>
            <a:off x="6238874" y="1573200"/>
            <a:ext cx="5727525" cy="4410000"/>
          </a:xfrm>
        </p:spPr>
        <p:txBody>
          <a:bodyPr lIns="90000"/>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defRPr lang="en-US" smtClean="0">
                <a:noFill/>
              </a:defRPr>
            </a:lvl1pPr>
          </a:lstStyle>
          <a:p>
            <a:r>
              <a:rPr lang="en-US"/>
              <a:t>© Copyright IBM Corporation 2018, 2022</a:t>
            </a:r>
            <a:endParaRPr lang="en-US" dirty="0"/>
          </a:p>
        </p:txBody>
      </p:sp>
      <p:pic>
        <p:nvPicPr>
          <p:cNvPr id="8" name="Picture 11" descr="C:\Users\IBM_ADMIN\Desktop\Current\June_wiki-slide\Eraser_pencil_scaled.jpg">
            <a:extLst>
              <a:ext uri="{FF2B5EF4-FFF2-40B4-BE49-F238E27FC236}">
                <a16:creationId xmlns:a16="http://schemas.microsoft.com/office/drawing/2014/main" id="{61393EAB-6205-4698-8925-4859D9F745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6128" y="1573235"/>
            <a:ext cx="5166288" cy="4264289"/>
          </a:xfrm>
          <a:prstGeom prst="rect">
            <a:avLst/>
          </a:prstGeom>
          <a:noFill/>
          <a:ln w="9525">
            <a:noFill/>
            <a:miter lim="800000"/>
            <a:headEnd/>
            <a:tailEnd/>
          </a:ln>
        </p:spPr>
      </p:pic>
    </p:spTree>
    <p:extLst>
      <p:ext uri="{BB962C8B-B14F-4D97-AF65-F5344CB8AC3E}">
        <p14:creationId xmlns:p14="http://schemas.microsoft.com/office/powerpoint/2010/main" val="2737414928"/>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Numbered_Plai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FA1627-F56F-49D6-84A9-6D0F7465792F}"/>
              </a:ext>
            </a:extLst>
          </p:cNvPr>
          <p:cNvSpPr/>
          <p:nvPr userDrawn="1"/>
        </p:nvSpPr>
        <p:spPr bwMode="auto">
          <a:xfrm>
            <a:off x="0" y="0"/>
            <a:ext cx="12188825" cy="1126024"/>
          </a:xfrm>
          <a:prstGeom prst="rect">
            <a:avLst/>
          </a:prstGeom>
          <a:solidFill>
            <a:srgbClr val="FFFFF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71168768"/>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Plai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9E4432-0B6D-49A0-AD94-012C403D69F8}"/>
              </a:ext>
            </a:extLst>
          </p:cNvPr>
          <p:cNvSpPr/>
          <p:nvPr userDrawn="1"/>
        </p:nvSpPr>
        <p:spPr bwMode="auto">
          <a:xfrm>
            <a:off x="0" y="0"/>
            <a:ext cx="12188825" cy="1126024"/>
          </a:xfrm>
          <a:prstGeom prst="rect">
            <a:avLst/>
          </a:prstGeom>
          <a:solidFill>
            <a:srgbClr val="FFFFF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6" name="Title 5">
            <a:extLst>
              <a:ext uri="{FF2B5EF4-FFF2-40B4-BE49-F238E27FC236}">
                <a16:creationId xmlns:a16="http://schemas.microsoft.com/office/drawing/2014/main" id="{71E35613-D702-448C-AA5F-CFD5562487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3717438"/>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_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5" name="Text Placeholder 2">
            <a:extLst>
              <a:ext uri="{FF2B5EF4-FFF2-40B4-BE49-F238E27FC236}">
                <a16:creationId xmlns:a16="http://schemas.microsoft.com/office/drawing/2014/main" id="{4D343E60-7541-4DA2-8C3B-0C1688F47905}"/>
              </a:ext>
            </a:extLst>
          </p:cNvPr>
          <p:cNvSpPr>
            <a:spLocks noGrp="1"/>
          </p:cNvSpPr>
          <p:nvPr>
            <p:ph type="body" sz="quarter" idx="12" hasCustomPrompt="1"/>
          </p:nvPr>
        </p:nvSpPr>
        <p:spPr>
          <a:xfrm>
            <a:off x="1" y="3429000"/>
            <a:ext cx="3390899" cy="3429000"/>
          </a:xfrm>
          <a:solidFill>
            <a:srgbClr val="D0B0FF"/>
          </a:solidFill>
        </p:spPr>
        <p:txBody>
          <a:bodyPr lIns="320040" tIns="91440" rIns="182880"/>
          <a:lstStyle>
            <a:lvl1pPr marL="0" indent="0">
              <a:buNone/>
              <a:defRPr>
                <a:solidFill>
                  <a:sysClr val="windowText" lastClr="000000"/>
                </a:solidFill>
              </a:defRPr>
            </a:lvl1pPr>
          </a:lstStyle>
          <a:p>
            <a:r>
              <a:rPr lang="en-US" dirty="0"/>
              <a:t>Callout content</a:t>
            </a:r>
          </a:p>
        </p:txBody>
      </p:sp>
    </p:spTree>
    <p:extLst>
      <p:ext uri="{BB962C8B-B14F-4D97-AF65-F5344CB8AC3E}">
        <p14:creationId xmlns:p14="http://schemas.microsoft.com/office/powerpoint/2010/main" val="2944698820"/>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505599" cy="8604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3475" y="1170000"/>
            <a:ext cx="5760720" cy="5368037"/>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080166" y="1170000"/>
            <a:ext cx="5760720" cy="5368037"/>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391089976"/>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0" name="Picture 3" descr="C:\!!Templates\Cross-brand_Ppt_template\Diagonal45Feath35.png" hidden="1"/>
          <p:cNvPicPr>
            <a:picLocks noChangeAspect="1" noChangeArrowheads="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flipV="1">
            <a:off x="11770298" y="901186"/>
            <a:ext cx="115253" cy="17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rrowheads="1"/>
          </p:cNvSpPr>
          <p:nvPr/>
        </p:nvSpPr>
        <p:spPr bwMode="gray">
          <a:xfrm>
            <a:off x="11733371" y="352546"/>
            <a:ext cx="121888" cy="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mn-lt"/>
                <a:ea typeface="Verdana" panose="020B0604030504040204" pitchFamily="34" charset="0"/>
                <a:cs typeface="Verdana" panose="020B0604030504040204" pitchFamily="34" charset="0"/>
              </a:rPr>
            </a:br>
            <a:r>
              <a:rPr lang="en-US" sz="1000" dirty="0">
                <a:ln>
                  <a:noFill/>
                </a:ln>
                <a:no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733372" y="385884"/>
            <a:ext cx="73853" cy="856"/>
          </a:xfrm>
        </p:spPr>
        <p:txBody>
          <a:bodyPr>
            <a:noAutofit/>
          </a:bodyPr>
          <a:lstStyle>
            <a:lvl1pPr algn="ctr">
              <a:defRPr sz="1000">
                <a:ln>
                  <a:noFill/>
                </a:ln>
                <a:noFill/>
                <a:latin typeface="+mn-lt"/>
              </a:defRPr>
            </a:lvl1pPr>
          </a:lstStyle>
          <a:p>
            <a:pPr>
              <a:defRPr/>
            </a:pPr>
            <a:r>
              <a:rPr lang="en-US"/>
              <a:t>© Copyright IBM Corporation 2018, 2022</a:t>
            </a:r>
            <a:endParaRPr lang="en-US" dirty="0"/>
          </a:p>
        </p:txBody>
      </p:sp>
      <p:sp>
        <p:nvSpPr>
          <p:cNvPr id="11" name="Rectangle 20"/>
          <p:cNvSpPr>
            <a:spLocks noGrp="1" noChangeArrowheads="1"/>
          </p:cNvSpPr>
          <p:nvPr>
            <p:ph type="ctrTitle"/>
          </p:nvPr>
        </p:nvSpPr>
        <p:spPr bwMode="auto">
          <a:xfrm>
            <a:off x="381600" y="608400"/>
            <a:ext cx="9216000" cy="37692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30724" rIns="61448" bIns="30724" numCol="1" anchor="t" anchorCtr="0" compatLnSpc="1">
            <a:prstTxWarp prst="textNoShape">
              <a:avLst/>
            </a:prstTxWarp>
          </a:bodyPr>
          <a:lstStyle>
            <a:lvl1pPr>
              <a:defRPr lang="en-US" sz="4800" noProof="0" dirty="0"/>
            </a:lvl1pPr>
          </a:lstStyle>
          <a:p>
            <a:pPr lvl="0"/>
            <a:r>
              <a:rPr lang="en-US" noProof="0"/>
              <a:t>Click to edit Master title style</a:t>
            </a:r>
            <a:endParaRPr lang="en-US" noProof="0" dirty="0"/>
          </a:p>
        </p:txBody>
      </p:sp>
      <p:pic>
        <p:nvPicPr>
          <p:cNvPr id="12" name="Picture 6" descr="C:\!!Templates\Cross-brand_Ppt_template\!!Masthead_Final-1d.png" hidden="1"/>
          <p:cNvPicPr>
            <a:picLocks noChangeAspect="1" noChangeArrowheads="1"/>
          </p:cNvPicPr>
          <p:nvPr userDrawn="1"/>
        </p:nvPicPr>
        <p:blipFill>
          <a:blip r:embed="rId4">
            <a:alphaModFix amt="0"/>
            <a:extLst>
              <a:ext uri="{28A0092B-C50C-407E-A947-70E740481C1C}">
                <a14:useLocalDpi xmlns:a14="http://schemas.microsoft.com/office/drawing/2010/main" val="0"/>
              </a:ext>
            </a:extLst>
          </a:blip>
          <a:srcRect/>
          <a:stretch>
            <a:fillRect/>
          </a:stretch>
        </p:blipFill>
        <p:spPr bwMode="auto">
          <a:xfrm>
            <a:off x="11772820" y="68142"/>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1" hasCustomPrompt="1"/>
          </p:nvPr>
        </p:nvSpPr>
        <p:spPr>
          <a:xfrm>
            <a:off x="381600" y="4377600"/>
            <a:ext cx="75816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ln>
                  <a:noFill/>
                </a:ln>
                <a:solidFill>
                  <a:schemeClr val="tx1"/>
                </a:solidFill>
              </a:defRPr>
            </a:lvl1pPr>
          </a:lstStyle>
          <a:p>
            <a:pPr marL="0" lvl="0" indent="0">
              <a:buNone/>
            </a:pPr>
            <a:r>
              <a:rPr lang="en-US" dirty="0"/>
              <a:t>Click to add subtitle</a:t>
            </a:r>
          </a:p>
        </p:txBody>
      </p:sp>
      <p:pic>
        <p:nvPicPr>
          <p:cNvPr id="9" name="Picture">
            <a:extLst>
              <a:ext uri="{FF2B5EF4-FFF2-40B4-BE49-F238E27FC236}">
                <a16:creationId xmlns:a16="http://schemas.microsoft.com/office/drawing/2014/main" id="{484CBBEC-8DAD-47EE-ABCA-9B990278173C}"/>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972800" y="6267600"/>
            <a:ext cx="695271" cy="277477"/>
          </a:xfrm>
          <a:prstGeom prst="rect">
            <a:avLst/>
          </a:prstGeom>
        </p:spPr>
      </p:pic>
      <p:sp>
        <p:nvSpPr>
          <p:cNvPr id="13" name="Footer Placeholder">
            <a:extLst>
              <a:ext uri="{FF2B5EF4-FFF2-40B4-BE49-F238E27FC236}">
                <a16:creationId xmlns:a16="http://schemas.microsoft.com/office/drawing/2014/main" id="{EB55F085-3B43-458B-A6FF-9A2A16CEDB9C}"/>
              </a:ext>
            </a:extLst>
          </p:cNvPr>
          <p:cNvSpPr txBox="1">
            <a:spLocks/>
          </p:cNvSpPr>
          <p:nvPr userDrawn="1"/>
        </p:nvSpPr>
        <p:spPr bwMode="gray">
          <a:xfrm>
            <a:off x="489600" y="6224400"/>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spTree>
    <p:extLst>
      <p:ext uri="{BB962C8B-B14F-4D97-AF65-F5344CB8AC3E}">
        <p14:creationId xmlns:p14="http://schemas.microsoft.com/office/powerpoint/2010/main" val="373608610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4510ED-7649-4E93-9B92-031EFB0F3C9C}"/>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47018" cy="860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1526" y="1600200"/>
            <a:ext cx="5763376"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a:t>Click to edit Master text styles</a:t>
            </a:r>
          </a:p>
        </p:txBody>
      </p:sp>
      <p:sp>
        <p:nvSpPr>
          <p:cNvPr id="4" name="Content Placeholder 3"/>
          <p:cNvSpPr>
            <a:spLocks noGrp="1"/>
          </p:cNvSpPr>
          <p:nvPr>
            <p:ph sz="half" idx="2"/>
          </p:nvPr>
        </p:nvSpPr>
        <p:spPr>
          <a:xfrm>
            <a:off x="221526" y="2514600"/>
            <a:ext cx="5763376"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00404" y="1600200"/>
            <a:ext cx="5760720"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a:t>Click to edit Master text styles</a:t>
            </a:r>
          </a:p>
        </p:txBody>
      </p:sp>
      <p:sp>
        <p:nvSpPr>
          <p:cNvPr id="6" name="Content Placeholder 5"/>
          <p:cNvSpPr>
            <a:spLocks noGrp="1"/>
          </p:cNvSpPr>
          <p:nvPr>
            <p:ph sz="quarter" idx="4"/>
          </p:nvPr>
        </p:nvSpPr>
        <p:spPr>
          <a:xfrm>
            <a:off x="6100404" y="2514600"/>
            <a:ext cx="5760720"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a:t>Click to edit Master text styles</a:t>
            </a:r>
          </a:p>
          <a:p>
            <a:pPr lvl="1"/>
            <a:r>
              <a:rPr lang="en-US"/>
              <a:t>Second level</a:t>
            </a:r>
          </a:p>
          <a:p>
            <a:pPr lvl="2"/>
            <a:r>
              <a:rPr lang="en-US"/>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239329052"/>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301485AB-027E-4EF1-A6F7-D04C2C12D2D6}"/>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Rectangle 11">
            <a:extLst>
              <a:ext uri="{FF2B5EF4-FFF2-40B4-BE49-F238E27FC236}">
                <a16:creationId xmlns:a16="http://schemas.microsoft.com/office/drawing/2014/main" id="{36FCF549-7697-4A35-A3C5-6A35C0EC0338}"/>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715171584"/>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07974" y="1541418"/>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7" name="Title 1">
            <a:extLst>
              <a:ext uri="{FF2B5EF4-FFF2-40B4-BE49-F238E27FC236}">
                <a16:creationId xmlns:a16="http://schemas.microsoft.com/office/drawing/2014/main" id="{9E66DDBC-9EC9-4AA7-8D94-FC3D41125A38}"/>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288DFA99-DE33-41F1-AA96-2D89288105FC}"/>
              </a:ext>
            </a:extLst>
          </p:cNvPr>
          <p:cNvSpPr>
            <a:spLocks noGrp="1"/>
          </p:cNvSpPr>
          <p:nvPr>
            <p:ph sz="half" idx="12"/>
          </p:nvPr>
        </p:nvSpPr>
        <p:spPr>
          <a:xfrm>
            <a:off x="3283199" y="1541418"/>
            <a:ext cx="8697652" cy="49970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4581972"/>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83200" y="1540800"/>
            <a:ext cx="8434800" cy="4996800"/>
          </a:xfrm>
        </p:spPr>
        <p:txBody>
          <a:bodyPr/>
          <a:lstStyle>
            <a:lvl1pPr marL="0" indent="0">
              <a:buNone/>
              <a:defRPr sz="3600"/>
            </a:lvl1pPr>
            <a:lvl2pPr marL="668381" indent="0">
              <a:buNone/>
              <a:defRPr sz="4093"/>
            </a:lvl2pPr>
            <a:lvl3pPr marL="1336761" indent="0">
              <a:buNone/>
              <a:defRPr sz="3509"/>
            </a:lvl3pPr>
            <a:lvl4pPr marL="2005142" indent="0">
              <a:buNone/>
              <a:defRPr sz="2924"/>
            </a:lvl4pPr>
            <a:lvl5pPr marL="2673523" indent="0">
              <a:buNone/>
              <a:defRPr sz="2924"/>
            </a:lvl5pPr>
            <a:lvl6pPr marL="3341903" indent="0">
              <a:buNone/>
              <a:defRPr sz="2924"/>
            </a:lvl6pPr>
            <a:lvl7pPr marL="4010284" indent="0">
              <a:buNone/>
              <a:defRPr sz="2924"/>
            </a:lvl7pPr>
            <a:lvl8pPr marL="4678665" indent="0">
              <a:buNone/>
              <a:defRPr sz="2924"/>
            </a:lvl8pPr>
            <a:lvl9pPr marL="5347045" indent="0">
              <a:buNone/>
              <a:defRPr sz="2924"/>
            </a:lvl9pPr>
          </a:lstStyle>
          <a:p>
            <a:pPr lvl="0"/>
            <a:r>
              <a:rPr lang="en-US" noProof="0"/>
              <a:t>Click icon to add picture</a:t>
            </a:r>
            <a:endParaRPr lang="en-US" noProof="0" dirty="0"/>
          </a:p>
        </p:txBody>
      </p:sp>
      <p:sp>
        <p:nvSpPr>
          <p:cNvPr id="5" name="Rectangle 10"/>
          <p:cNvSpPr>
            <a:spLocks noGrp="1" noChangeArrowheads="1"/>
          </p:cNvSpPr>
          <p:nvPr>
            <p:ph type="sldNum" sz="quarter" idx="10"/>
          </p:nvPr>
        </p:nvSpPr>
        <p:spPr>
          <a:ln/>
        </p:spPr>
        <p:txBody>
          <a:bodyPr/>
          <a:lstStyle>
            <a:lvl1pPr>
              <a:defRPr/>
            </a:lvl1pPr>
          </a:lstStyle>
          <a:p>
            <a:pPr>
              <a:defRPr/>
            </a:pPr>
            <a:fld id="{99953D35-9699-4B1B-B89E-F519F54DD493}"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7" name="Text Placeholder 3">
            <a:extLst>
              <a:ext uri="{FF2B5EF4-FFF2-40B4-BE49-F238E27FC236}">
                <a16:creationId xmlns:a16="http://schemas.microsoft.com/office/drawing/2014/main" id="{BFF8BD20-67EB-47E2-9A00-ED0328AA6EF6}"/>
              </a:ext>
            </a:extLst>
          </p:cNvPr>
          <p:cNvSpPr>
            <a:spLocks noGrp="1"/>
          </p:cNvSpPr>
          <p:nvPr>
            <p:ph type="body" sz="half" idx="2"/>
          </p:nvPr>
        </p:nvSpPr>
        <p:spPr>
          <a:xfrm>
            <a:off x="207975" y="1540800"/>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a:t>Click to edit Master text styles</a:t>
            </a:r>
          </a:p>
        </p:txBody>
      </p:sp>
      <p:sp>
        <p:nvSpPr>
          <p:cNvPr id="8" name="Title 1">
            <a:extLst>
              <a:ext uri="{FF2B5EF4-FFF2-40B4-BE49-F238E27FC236}">
                <a16:creationId xmlns:a16="http://schemas.microsoft.com/office/drawing/2014/main" id="{A41CEF44-1A72-415F-998C-5E7FC0A5C21C}"/>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1323999646"/>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458800" cy="8604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08800" y="1165722"/>
            <a:ext cx="11458800" cy="5513832"/>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41292139"/>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5288" y="508258"/>
            <a:ext cx="2913957"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422" y="508258"/>
            <a:ext cx="8435469" cy="6078206"/>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352431096"/>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9" name="Rectangle 8">
            <a:extLst>
              <a:ext uri="{FF2B5EF4-FFF2-40B4-BE49-F238E27FC236}">
                <a16:creationId xmlns:a16="http://schemas.microsoft.com/office/drawing/2014/main" id="{D6AF3868-225F-4012-BD5D-76B4B347D008}"/>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E2F86AD9-3F93-4861-B875-190ABA34B50E}"/>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718857152"/>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D4C3B2-88A6-4B3E-B012-A344DECF8DA1}"/>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3" name="Online Image Placeholder 2"/>
          <p:cNvSpPr>
            <a:spLocks noGrp="1"/>
          </p:cNvSpPr>
          <p:nvPr>
            <p:ph type="clipArt" sz="half" idx="1"/>
          </p:nvPr>
        </p:nvSpPr>
        <p:spPr>
          <a:xfrm>
            <a:off x="256032" y="1239314"/>
            <a:ext cx="5682168"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109889"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9" name="Title 1">
            <a:extLst>
              <a:ext uri="{FF2B5EF4-FFF2-40B4-BE49-F238E27FC236}">
                <a16:creationId xmlns:a16="http://schemas.microsoft.com/office/drawing/2014/main" id="{744346A7-02E0-43D7-B367-F7FA1CAEFCE3}"/>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633630610"/>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14864-EE3C-4D1F-B1F1-5CEF59399C24}"/>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58800" cy="8604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05200" y="1162800"/>
            <a:ext cx="11458800" cy="5513832"/>
          </a:xfrm>
        </p:spPr>
        <p:txBody>
          <a:bodyPr/>
          <a:lstStyle/>
          <a:p>
            <a:pPr lvl="0"/>
            <a:r>
              <a:rPr lang="en-US" noProof="0"/>
              <a:t>Click icon to add table</a:t>
            </a:r>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149255517"/>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AFD5A81-CD5D-41BF-B7AF-F07AF6CE46A7}"/>
              </a:ext>
            </a:extLst>
          </p:cNvPr>
          <p:cNvSpPr>
            <a:spLocks noGrp="1"/>
          </p:cNvSpPr>
          <p:nvPr>
            <p:ph type="pic" sz="quarter" idx="12"/>
          </p:nvPr>
        </p:nvSpPr>
        <p:spPr>
          <a:xfrm>
            <a:off x="6103039" y="0"/>
            <a:ext cx="6085786" cy="6857999"/>
          </a:xfrm>
        </p:spPr>
        <p:txBody>
          <a:bodyPr/>
          <a:lstStyle/>
          <a:p>
            <a:r>
              <a:rPr lang="en-US"/>
              <a:t>Click icon to add picture</a:t>
            </a:r>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8" name="Title 1">
            <a:extLst>
              <a:ext uri="{FF2B5EF4-FFF2-40B4-BE49-F238E27FC236}">
                <a16:creationId xmlns:a16="http://schemas.microsoft.com/office/drawing/2014/main" id="{C8D2DB85-155E-44BE-9D7E-C32DAF17FC14}"/>
              </a:ext>
            </a:extLst>
          </p:cNvPr>
          <p:cNvSpPr>
            <a:spLocks noGrp="1"/>
          </p:cNvSpPr>
          <p:nvPr>
            <p:ph type="title"/>
          </p:nvPr>
        </p:nvSpPr>
        <p:spPr>
          <a:xfrm>
            <a:off x="207975" y="180000"/>
            <a:ext cx="5877811" cy="860400"/>
          </a:xfrm>
        </p:spPr>
        <p:txBody>
          <a:bodyPr/>
          <a:lstStyle>
            <a:lvl1pPr>
              <a:defRPr>
                <a:solidFill>
                  <a:srgbClr val="000000"/>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192515A2-3978-4917-93DD-29FC7D9E3E07}"/>
              </a:ext>
            </a:extLst>
          </p:cNvPr>
          <p:cNvSpPr>
            <a:spLocks noGrp="1"/>
          </p:cNvSpPr>
          <p:nvPr>
            <p:ph type="body" sz="half" idx="2"/>
          </p:nvPr>
        </p:nvSpPr>
        <p:spPr>
          <a:xfrm>
            <a:off x="202571"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4448723"/>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Objectiv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2CCD5D-FDAD-42BA-8ED5-1D86F6D10365}"/>
              </a:ext>
            </a:extLst>
          </p:cNvPr>
          <p:cNvSpPr/>
          <p:nvPr userDrawn="1"/>
        </p:nvSpPr>
        <p:spPr bwMode="auto">
          <a:xfrm>
            <a:off x="0" y="0"/>
            <a:ext cx="3047206" cy="6858000"/>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marL="0" marR="0" indent="0" algn="l" defTabSz="1218895" rtl="0" eaLnBrk="1" fontAlgn="base" latinLnBrk="0" hangingPunct="1">
              <a:lnSpc>
                <a:spcPct val="90000"/>
              </a:lnSpc>
              <a:spcBef>
                <a:spcPct val="0"/>
              </a:spcBef>
              <a:spcAft>
                <a:spcPct val="0"/>
              </a:spcAft>
              <a:buClrTx/>
              <a:buSzTx/>
              <a:buFontTx/>
              <a:buNone/>
              <a:tabLst/>
            </a:pPr>
            <a:endParaRPr kumimoji="0" lang="en-US" sz="1866" b="0" i="0" u="none" strike="noStrike" cap="none" normalizeH="0" baseline="0" dirty="0">
              <a:ln>
                <a:noFill/>
              </a:ln>
              <a:solidFill>
                <a:schemeClr val="bg1"/>
              </a:solidFill>
              <a:effectLst/>
              <a:latin typeface="IBM Plex Sans" panose="020B0503050203000203" pitchFamily="34" charset="0"/>
            </a:endParaRPr>
          </a:p>
        </p:txBody>
      </p:sp>
      <p:sp>
        <p:nvSpPr>
          <p:cNvPr id="2" name="Title 1"/>
          <p:cNvSpPr>
            <a:spLocks noGrp="1"/>
          </p:cNvSpPr>
          <p:nvPr>
            <p:ph type="title"/>
          </p:nvPr>
        </p:nvSpPr>
        <p:spPr>
          <a:xfrm>
            <a:off x="100800" y="352800"/>
            <a:ext cx="2840400" cy="6328800"/>
          </a:xfrm>
          <a:noFill/>
        </p:spPr>
        <p:txBody>
          <a:bodyPr anchor="t" anchorCtr="0"/>
          <a:lstStyle>
            <a:lvl1pPr>
              <a:defRPr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204000" y="352800"/>
            <a:ext cx="8506800" cy="63288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595694724"/>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urse Titl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5" name="Picture 1" hidden="1"/>
          <p:cNvPicPr>
            <a:picLocks noChangeAspect="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a:off x="11373790" y="557212"/>
            <a:ext cx="51435" cy="8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hidden="1"/>
          <p:cNvPicPr>
            <a:picLocks noChangeAspect="1" noChangeArrowheads="1"/>
          </p:cNvPicPr>
          <p:nvPr userDrawn="1"/>
        </p:nvPicPr>
        <p:blipFill>
          <a:blip r:embed="rId4" cstate="screen">
            <a:alphaModFix amt="0"/>
            <a:extLst>
              <a:ext uri="{28A0092B-C50C-407E-A947-70E740481C1C}">
                <a14:useLocalDpi xmlns:a14="http://schemas.microsoft.com/office/drawing/2010/main" val="0"/>
              </a:ext>
            </a:extLst>
          </a:blip>
          <a:srcRect/>
          <a:stretch>
            <a:fillRect/>
          </a:stretch>
        </p:blipFill>
        <p:spPr bwMode="auto">
          <a:xfrm>
            <a:off x="11576937" y="708025"/>
            <a:ext cx="35243" cy="3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spect="1" noChangeArrowheads="1"/>
          </p:cNvSpPr>
          <p:nvPr/>
        </p:nvSpPr>
        <p:spPr bwMode="gray">
          <a:xfrm>
            <a:off x="11576003" y="187753"/>
            <a:ext cx="54831" cy="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Arial" panose="020B0604020202020204" pitchFamily="34" charset="0"/>
                <a:ea typeface="Verdana" panose="020B0604030504040204" pitchFamily="34" charset="0"/>
                <a:cs typeface="Arial" panose="020B0604020202020204" pitchFamily="34" charset="0"/>
              </a:rPr>
            </a:br>
            <a:r>
              <a:rPr lang="en-US" sz="1000" dirty="0">
                <a:ln>
                  <a:noFill/>
                </a:ln>
                <a:no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461618" y="747744"/>
            <a:ext cx="54850" cy="636"/>
          </a:xfrm>
          <a:ln>
            <a:noFill/>
          </a:ln>
        </p:spPr>
        <p:txBody>
          <a:bodyPr>
            <a:noAutofit/>
          </a:bodyPr>
          <a:lstStyle>
            <a:lvl1pPr algn="ctr">
              <a:defRPr sz="1000">
                <a:ln>
                  <a:noFill/>
                </a:ln>
                <a:noFill/>
                <a:latin typeface="Arial" panose="020B0604020202020204" pitchFamily="34" charset="0"/>
                <a:cs typeface="Arial" panose="020B0604020202020204" pitchFamily="34" charset="0"/>
              </a:defRPr>
            </a:lvl1pPr>
          </a:lstStyle>
          <a:p>
            <a:pPr>
              <a:defRPr/>
            </a:pPr>
            <a:r>
              <a:rPr lang="en-US"/>
              <a:t>© Copyright IBM Corporation 2018, 2022</a:t>
            </a:r>
            <a:endParaRPr lang="en-US" dirty="0"/>
          </a:p>
        </p:txBody>
      </p:sp>
      <p:sp>
        <p:nvSpPr>
          <p:cNvPr id="11" name="Rectangle 20"/>
          <p:cNvSpPr>
            <a:spLocks noGrp="1" noChangeArrowheads="1"/>
          </p:cNvSpPr>
          <p:nvPr>
            <p:ph type="ctrTitle" hasCustomPrompt="1"/>
          </p:nvPr>
        </p:nvSpPr>
        <p:spPr bwMode="auto">
          <a:xfrm>
            <a:off x="381600" y="360000"/>
            <a:ext cx="9216000" cy="40068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0" rIns="0" bIns="0" numCol="1" anchor="t" anchorCtr="0" compatLnSpc="1">
            <a:prstTxWarp prst="textNoShape">
              <a:avLst/>
            </a:prstTxWarp>
          </a:bodyPr>
          <a:lstStyle>
            <a:lvl1pPr>
              <a:defRPr lang="en-US" sz="4800" noProof="0" dirty="0">
                <a:solidFill>
                  <a:srgbClr val="FFFFFF"/>
                </a:solidFill>
              </a:defRPr>
            </a:lvl1pPr>
          </a:lstStyle>
          <a:p>
            <a:pPr lvl="0"/>
            <a:r>
              <a:rPr lang="en-US" noProof="0" dirty="0"/>
              <a:t>Course title</a:t>
            </a:r>
          </a:p>
        </p:txBody>
      </p:sp>
      <p:pic>
        <p:nvPicPr>
          <p:cNvPr id="14" name="Picture 6" descr="C:\!!Templates\Cross-brand_Ppt_template\!!Masthead_Final-1d.png" hidden="1"/>
          <p:cNvPicPr>
            <a:picLocks noChangeAspect="1" noChangeArrowheads="1"/>
          </p:cNvPicPr>
          <p:nvPr userDrawn="1"/>
        </p:nvPicPr>
        <p:blipFill>
          <a:blip r:embed="rId5">
            <a:alphaModFix amt="0"/>
            <a:extLst>
              <a:ext uri="{28A0092B-C50C-407E-A947-70E740481C1C}">
                <a14:useLocalDpi xmlns:a14="http://schemas.microsoft.com/office/drawing/2010/main" val="0"/>
              </a:ext>
            </a:extLst>
          </a:blip>
          <a:srcRect/>
          <a:stretch>
            <a:fillRect/>
          </a:stretch>
        </p:blipFill>
        <p:spPr bwMode="auto">
          <a:xfrm>
            <a:off x="11427707" y="187753"/>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2"/>
          <p:cNvSpPr>
            <a:spLocks noGrp="1"/>
          </p:cNvSpPr>
          <p:nvPr>
            <p:ph type="body" sz="quarter" idx="11" hasCustomPrompt="1"/>
          </p:nvPr>
        </p:nvSpPr>
        <p:spPr>
          <a:xfrm>
            <a:off x="381600" y="4377600"/>
            <a:ext cx="57132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solidFill>
                  <a:srgbClr val="FFFFFF"/>
                </a:solidFill>
              </a:defRPr>
            </a:lvl1pPr>
          </a:lstStyle>
          <a:p>
            <a:pPr marL="0" lvl="0" indent="0">
              <a:buNone/>
            </a:pPr>
            <a:r>
              <a:rPr lang="en-US" dirty="0"/>
              <a:t>Course subtitle (delete this text if no subtitle exists) </a:t>
            </a:r>
          </a:p>
        </p:txBody>
      </p:sp>
      <p:sp>
        <p:nvSpPr>
          <p:cNvPr id="10" name="Footer Placeholder">
            <a:extLst>
              <a:ext uri="{FF2B5EF4-FFF2-40B4-BE49-F238E27FC236}">
                <a16:creationId xmlns:a16="http://schemas.microsoft.com/office/drawing/2014/main" id="{DDB5C2D6-CE27-4AAE-8018-61825B856DF1}"/>
              </a:ext>
            </a:extLst>
          </p:cNvPr>
          <p:cNvSpPr txBox="1">
            <a:spLocks/>
          </p:cNvSpPr>
          <p:nvPr userDrawn="1"/>
        </p:nvSpPr>
        <p:spPr bwMode="gray">
          <a:xfrm>
            <a:off x="488421" y="6224256"/>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pic>
        <p:nvPicPr>
          <p:cNvPr id="12" name="Picture" descr="IBM 8-bar logo">
            <a:extLst>
              <a:ext uri="{FF2B5EF4-FFF2-40B4-BE49-F238E27FC236}">
                <a16:creationId xmlns:a16="http://schemas.microsoft.com/office/drawing/2014/main" id="{979C99C0-AECA-4075-89EC-9B1819365F37}"/>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10974093" y="6268008"/>
            <a:ext cx="726311" cy="288222"/>
          </a:xfrm>
          <a:prstGeom prst="rect">
            <a:avLst/>
          </a:prstGeom>
        </p:spPr>
      </p:pic>
    </p:spTree>
    <p:extLst>
      <p:ext uri="{BB962C8B-B14F-4D97-AF65-F5344CB8AC3E}">
        <p14:creationId xmlns:p14="http://schemas.microsoft.com/office/powerpoint/2010/main" val="2108639633"/>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0" name="Picture 3" descr="C:\!!Templates\Cross-brand_Ppt_template\Diagonal45Feath35.png" hidden="1"/>
          <p:cNvPicPr>
            <a:picLocks noChangeAspect="1" noChangeArrowheads="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flipV="1">
            <a:off x="11770298" y="901186"/>
            <a:ext cx="115253" cy="17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rrowheads="1"/>
          </p:cNvSpPr>
          <p:nvPr/>
        </p:nvSpPr>
        <p:spPr bwMode="gray">
          <a:xfrm>
            <a:off x="11733371" y="352546"/>
            <a:ext cx="121888" cy="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mn-lt"/>
                <a:ea typeface="Verdana" panose="020B0604030504040204" pitchFamily="34" charset="0"/>
                <a:cs typeface="Verdana" panose="020B0604030504040204" pitchFamily="34" charset="0"/>
              </a:rPr>
            </a:br>
            <a:r>
              <a:rPr lang="en-US" sz="1000" dirty="0">
                <a:ln>
                  <a:noFill/>
                </a:ln>
                <a:no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733372" y="385884"/>
            <a:ext cx="73853" cy="856"/>
          </a:xfrm>
        </p:spPr>
        <p:txBody>
          <a:bodyPr>
            <a:noAutofit/>
          </a:bodyPr>
          <a:lstStyle>
            <a:lvl1pPr algn="ctr">
              <a:defRPr sz="1000">
                <a:ln>
                  <a:noFill/>
                </a:ln>
                <a:noFill/>
                <a:latin typeface="+mn-lt"/>
              </a:defRPr>
            </a:lvl1pPr>
          </a:lstStyle>
          <a:p>
            <a:pPr>
              <a:defRPr/>
            </a:pPr>
            <a:r>
              <a:rPr lang="en-US"/>
              <a:t>© Copyright IBM Corporation 2018, 2022</a:t>
            </a:r>
            <a:endParaRPr lang="en-US" dirty="0"/>
          </a:p>
        </p:txBody>
      </p:sp>
      <p:sp>
        <p:nvSpPr>
          <p:cNvPr id="11" name="Rectangle 20"/>
          <p:cNvSpPr>
            <a:spLocks noGrp="1" noChangeArrowheads="1"/>
          </p:cNvSpPr>
          <p:nvPr>
            <p:ph type="ctrTitle"/>
          </p:nvPr>
        </p:nvSpPr>
        <p:spPr bwMode="auto">
          <a:xfrm>
            <a:off x="381600" y="608400"/>
            <a:ext cx="9216000" cy="37692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30724" rIns="61448" bIns="30724" numCol="1" anchor="t" anchorCtr="0" compatLnSpc="1">
            <a:prstTxWarp prst="textNoShape">
              <a:avLst/>
            </a:prstTxWarp>
          </a:bodyPr>
          <a:lstStyle>
            <a:lvl1pPr>
              <a:defRPr lang="en-US" sz="4800" noProof="0" dirty="0"/>
            </a:lvl1pPr>
          </a:lstStyle>
          <a:p>
            <a:pPr lvl="0"/>
            <a:r>
              <a:rPr lang="en-US" noProof="0" dirty="0"/>
              <a:t>Unit title</a:t>
            </a:r>
          </a:p>
        </p:txBody>
      </p:sp>
      <p:pic>
        <p:nvPicPr>
          <p:cNvPr id="12" name="Picture 6" descr="C:\!!Templates\Cross-brand_Ppt_template\!!Masthead_Final-1d.png" hidden="1"/>
          <p:cNvPicPr>
            <a:picLocks noChangeAspect="1" noChangeArrowheads="1"/>
          </p:cNvPicPr>
          <p:nvPr userDrawn="1"/>
        </p:nvPicPr>
        <p:blipFill>
          <a:blip r:embed="rId4">
            <a:alphaModFix amt="0"/>
            <a:extLst>
              <a:ext uri="{28A0092B-C50C-407E-A947-70E740481C1C}">
                <a14:useLocalDpi xmlns:a14="http://schemas.microsoft.com/office/drawing/2010/main" val="0"/>
              </a:ext>
            </a:extLst>
          </a:blip>
          <a:srcRect/>
          <a:stretch>
            <a:fillRect/>
          </a:stretch>
        </p:blipFill>
        <p:spPr bwMode="auto">
          <a:xfrm>
            <a:off x="11772820" y="68142"/>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1" hasCustomPrompt="1"/>
          </p:nvPr>
        </p:nvSpPr>
        <p:spPr>
          <a:xfrm>
            <a:off x="381600" y="4377600"/>
            <a:ext cx="75816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ln>
                  <a:noFill/>
                </a:ln>
                <a:solidFill>
                  <a:schemeClr val="tx1"/>
                </a:solidFill>
              </a:defRPr>
            </a:lvl1pPr>
          </a:lstStyle>
          <a:p>
            <a:pPr marL="0" lvl="0" indent="0">
              <a:buNone/>
            </a:pPr>
            <a:r>
              <a:rPr lang="en-US" dirty="0"/>
              <a:t>Click to add subtitle</a:t>
            </a:r>
          </a:p>
        </p:txBody>
      </p:sp>
      <p:pic>
        <p:nvPicPr>
          <p:cNvPr id="9" name="Picture">
            <a:extLst>
              <a:ext uri="{FF2B5EF4-FFF2-40B4-BE49-F238E27FC236}">
                <a16:creationId xmlns:a16="http://schemas.microsoft.com/office/drawing/2014/main" id="{484CBBEC-8DAD-47EE-ABCA-9B990278173C}"/>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972800" y="6267600"/>
            <a:ext cx="695271" cy="277477"/>
          </a:xfrm>
          <a:prstGeom prst="rect">
            <a:avLst/>
          </a:prstGeom>
        </p:spPr>
      </p:pic>
      <p:sp>
        <p:nvSpPr>
          <p:cNvPr id="13" name="Footer Placeholder">
            <a:extLst>
              <a:ext uri="{FF2B5EF4-FFF2-40B4-BE49-F238E27FC236}">
                <a16:creationId xmlns:a16="http://schemas.microsoft.com/office/drawing/2014/main" id="{EB55F085-3B43-458B-A6FF-9A2A16CEDB9C}"/>
              </a:ext>
            </a:extLst>
          </p:cNvPr>
          <p:cNvSpPr txBox="1">
            <a:spLocks/>
          </p:cNvSpPr>
          <p:nvPr userDrawn="1"/>
        </p:nvSpPr>
        <p:spPr bwMode="gray">
          <a:xfrm>
            <a:off x="489600" y="6224400"/>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spTree>
    <p:extLst>
      <p:ext uri="{BB962C8B-B14F-4D97-AF65-F5344CB8AC3E}">
        <p14:creationId xmlns:p14="http://schemas.microsoft.com/office/powerpoint/2010/main" val="398103148"/>
      </p:ext>
    </p:extLst>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Objectiv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2CCD5D-FDAD-42BA-8ED5-1D86F6D10365}"/>
              </a:ext>
            </a:extLst>
          </p:cNvPr>
          <p:cNvSpPr/>
          <p:nvPr userDrawn="1"/>
        </p:nvSpPr>
        <p:spPr bwMode="auto">
          <a:xfrm>
            <a:off x="0" y="0"/>
            <a:ext cx="3047206" cy="6858000"/>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marL="0" marR="0" indent="0" algn="l" defTabSz="1218895" rtl="0" eaLnBrk="1" fontAlgn="base" latinLnBrk="0" hangingPunct="1">
              <a:lnSpc>
                <a:spcPct val="90000"/>
              </a:lnSpc>
              <a:spcBef>
                <a:spcPct val="0"/>
              </a:spcBef>
              <a:spcAft>
                <a:spcPct val="0"/>
              </a:spcAft>
              <a:buClrTx/>
              <a:buSzTx/>
              <a:buFontTx/>
              <a:buNone/>
              <a:tabLst/>
            </a:pPr>
            <a:endParaRPr kumimoji="0" lang="en-US" sz="1866" b="0" i="0" u="none" strike="noStrike" cap="none" normalizeH="0" baseline="0" dirty="0">
              <a:ln>
                <a:noFill/>
              </a:ln>
              <a:solidFill>
                <a:schemeClr val="bg1"/>
              </a:solidFill>
              <a:effectLst/>
              <a:latin typeface="IBM Plex Sans" panose="020B0503050203000203" pitchFamily="34" charset="0"/>
            </a:endParaRPr>
          </a:p>
        </p:txBody>
      </p:sp>
      <p:sp>
        <p:nvSpPr>
          <p:cNvPr id="2" name="Title 1"/>
          <p:cNvSpPr>
            <a:spLocks noGrp="1"/>
          </p:cNvSpPr>
          <p:nvPr>
            <p:ph type="title"/>
          </p:nvPr>
        </p:nvSpPr>
        <p:spPr>
          <a:xfrm>
            <a:off x="100800" y="352800"/>
            <a:ext cx="2840400" cy="6328800"/>
          </a:xfrm>
          <a:noFill/>
        </p:spPr>
        <p:txBody>
          <a:bodyPr anchor="t" anchorCtr="0"/>
          <a:lstStyle>
            <a:lvl1pPr>
              <a:defRPr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204000" y="352800"/>
            <a:ext cx="8506800" cy="63288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89962375"/>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opic Title">
    <p:spTree>
      <p:nvGrpSpPr>
        <p:cNvPr id="1" name=""/>
        <p:cNvGrpSpPr/>
        <p:nvPr/>
      </p:nvGrpSpPr>
      <p:grpSpPr>
        <a:xfrm>
          <a:off x="0" y="0"/>
          <a:ext cx="0" cy="0"/>
          <a:chOff x="0" y="0"/>
          <a:chExt cx="0" cy="0"/>
        </a:xfrm>
      </p:grpSpPr>
      <p:pic>
        <p:nvPicPr>
          <p:cNvPr id="9" name="Picture 8" descr="A picture containing sitting, brush&#10;&#10;Description automatically generated">
            <a:extLst>
              <a:ext uri="{FF2B5EF4-FFF2-40B4-BE49-F238E27FC236}">
                <a16:creationId xmlns:a16="http://schemas.microsoft.com/office/drawing/2014/main" id="{27109886-DE7A-4EA1-BCF3-F43B474E73B5}"/>
              </a:ext>
            </a:extLst>
          </p:cNvPr>
          <p:cNvPicPr>
            <a:picLocks noChangeAspect="1"/>
          </p:cNvPicPr>
          <p:nvPr userDrawn="1"/>
        </p:nvPicPr>
        <p:blipFill rotWithShape="1">
          <a:blip r:embed="rId2" cstate="screen">
            <a:alphaModFix/>
            <a:extLst>
              <a:ext uri="{28A0092B-C50C-407E-A947-70E740481C1C}">
                <a14:useLocalDpi xmlns:a14="http://schemas.microsoft.com/office/drawing/2010/main" val="0"/>
              </a:ext>
            </a:extLst>
          </a:blip>
          <a:srcRect/>
          <a:stretch/>
        </p:blipFill>
        <p:spPr>
          <a:xfrm>
            <a:off x="0" y="0"/>
            <a:ext cx="6094412" cy="6858000"/>
          </a:xfrm>
          <a:prstGeom prst="rect">
            <a:avLst/>
          </a:prstGeom>
        </p:spPr>
      </p:pic>
      <p:pic>
        <p:nvPicPr>
          <p:cNvPr id="1029" name="Picture 5" descr="C:\!!Templates\Cross-brand_Ppt_template\Topic_diagonals_footer-room.png"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23863"/>
            <a:ext cx="5484971"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6361200" y="630000"/>
            <a:ext cx="5544000" cy="4713525"/>
          </a:xfrm>
          <a:noFill/>
          <a:ln>
            <a:noFill/>
          </a:ln>
          <a:effectLst/>
        </p:spPr>
        <p:txBody>
          <a:bodyPr vert="horz" wrap="square" lIns="91440" tIns="0" rIns="0" bIns="0" numCol="1" anchor="t" anchorCtr="0" compatLnSpc="1">
            <a:prstTxWarp prst="textNoShape">
              <a:avLst/>
            </a:prstTxWarp>
          </a:bodyPr>
          <a:lstStyle>
            <a:lvl1pPr>
              <a:defRPr lang="en-US" sz="4800" noProof="0" dirty="0">
                <a:latin typeface="IBM Plex Sans ExtraLight" panose="020B0303050203000203" pitchFamily="34" charset="0"/>
              </a:defRPr>
            </a:lvl1pPr>
          </a:lstStyle>
          <a:p>
            <a:pPr lvl="0"/>
            <a:r>
              <a:rPr lang="en-US" noProof="0" dirty="0"/>
              <a:t>Topic/lesson title</a:t>
            </a:r>
          </a:p>
        </p:txBody>
      </p:sp>
      <p:sp>
        <p:nvSpPr>
          <p:cNvPr id="12" name="Rectangle 10" hidden="1"/>
          <p:cNvSpPr>
            <a:spLocks noGrp="1" noChangeArrowheads="1"/>
          </p:cNvSpPr>
          <p:nvPr>
            <p:ph type="sldNum" sz="quarter" idx="10"/>
          </p:nvPr>
        </p:nvSpPr>
        <p:spPr>
          <a:xfrm>
            <a:off x="5573848" y="6638544"/>
            <a:ext cx="1102497"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hidden="1"/>
          <p:cNvSpPr>
            <a:spLocks noGrp="1" noChangeArrowheads="1"/>
          </p:cNvSpPr>
          <p:nvPr>
            <p:ph type="ftr" sz="quarter" idx="11"/>
          </p:nvPr>
        </p:nvSpPr>
        <p:spPr>
          <a:xfrm>
            <a:off x="6964137" y="6638544"/>
            <a:ext cx="5065980" cy="165600"/>
          </a:xfrm>
          <a:ln/>
        </p:spPr>
        <p:txBody>
          <a:bodyPr/>
          <a:lstStyle>
            <a:lvl1pPr>
              <a:defRPr/>
            </a:lvl1pPr>
          </a:lstStyle>
          <a:p>
            <a:pPr>
              <a:defRPr/>
            </a:pPr>
            <a:r>
              <a:rPr lang="en-US"/>
              <a:t>© Copyright IBM Corporation 2018, 2022</a:t>
            </a:r>
            <a:endParaRPr lang="en-US" dirty="0"/>
          </a:p>
        </p:txBody>
      </p:sp>
      <p:pic>
        <p:nvPicPr>
          <p:cNvPr id="8" name="Picture 6" descr="C:\!!Templates\Cross-brand_Ppt_template\!!Masthead_Final-1d.png" hidden="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
            <a:ext cx="121888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2" hasCustomPrompt="1"/>
          </p:nvPr>
        </p:nvSpPr>
        <p:spPr>
          <a:xfrm>
            <a:off x="6361200" y="5476875"/>
            <a:ext cx="5544000" cy="990599"/>
          </a:xfrm>
        </p:spPr>
        <p:txBody>
          <a:bodyPr/>
          <a:lstStyle>
            <a:lvl1pPr marL="0" indent="0">
              <a:buNone/>
              <a:defRPr sz="2000" b="1">
                <a:latin typeface="IBM Plex Sans ExtraLight" panose="020B0303050203000203" pitchFamily="34" charset="0"/>
              </a:defRPr>
            </a:lvl1pPr>
            <a:lvl2pPr marL="284400" indent="0">
              <a:buNone/>
              <a:defRPr/>
            </a:lvl2pPr>
          </a:lstStyle>
          <a:p>
            <a:pPr lvl="0"/>
            <a:r>
              <a:rPr lang="en-US" dirty="0"/>
              <a:t>Click to add subtitle</a:t>
            </a:r>
          </a:p>
        </p:txBody>
      </p:sp>
    </p:spTree>
    <p:extLst>
      <p:ext uri="{BB962C8B-B14F-4D97-AF65-F5344CB8AC3E}">
        <p14:creationId xmlns:p14="http://schemas.microsoft.com/office/powerpoint/2010/main" val="2521947561"/>
      </p:ext>
    </p:extLst>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F2D6CF-49ED-4C32-B6EE-189F69C4CC85}"/>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noFill/>
        </p:spPr>
        <p:txBody>
          <a:bodyPr/>
          <a:lstStyle/>
          <a:p>
            <a:r>
              <a:rPr lang="en-US"/>
              <a:t>Click to edit Master title style</a:t>
            </a:r>
            <a:endParaRPr lang="en-US" dirty="0"/>
          </a:p>
        </p:txBody>
      </p:sp>
      <p:sp>
        <p:nvSpPr>
          <p:cNvPr id="3" name="Content Placeholder 2"/>
          <p:cNvSpPr>
            <a:spLocks noGrp="1"/>
          </p:cNvSpPr>
          <p:nvPr>
            <p:ph idx="1"/>
          </p:nvPr>
        </p:nvSpPr>
        <p:spPr>
          <a:xfrm>
            <a:off x="208800" y="1164168"/>
            <a:ext cx="11641455" cy="5513832"/>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573111348"/>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EC8CDA-17C1-4A34-B5FF-238AEC851353}"/>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87059922"/>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_Plai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9E4432-0B6D-49A0-AD94-012C403D69F8}"/>
              </a:ext>
            </a:extLst>
          </p:cNvPr>
          <p:cNvSpPr/>
          <p:nvPr userDrawn="1"/>
        </p:nvSpPr>
        <p:spPr bwMode="auto">
          <a:xfrm>
            <a:off x="0" y="0"/>
            <a:ext cx="12188825" cy="1126024"/>
          </a:xfrm>
          <a:prstGeom prst="rect">
            <a:avLst/>
          </a:prstGeom>
          <a:solidFill>
            <a:schemeClr val="accent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bg1"/>
              </a:solidFill>
              <a:effectLst/>
              <a:latin typeface="Arial" panose="020B0604020202020204" pitchFamily="34" charset="0"/>
            </a:endParaRPr>
          </a:p>
        </p:txBody>
      </p:sp>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6" name="Title 5">
            <a:extLst>
              <a:ext uri="{FF2B5EF4-FFF2-40B4-BE49-F238E27FC236}">
                <a16:creationId xmlns:a16="http://schemas.microsoft.com/office/drawing/2014/main" id="{71E35613-D702-448C-AA5F-CFD5562487FF}"/>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7698525"/>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Numbered_Plai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FA1627-F56F-49D6-84A9-6D0F7465792F}"/>
              </a:ext>
            </a:extLst>
          </p:cNvPr>
          <p:cNvSpPr/>
          <p:nvPr userDrawn="1"/>
        </p:nvSpPr>
        <p:spPr bwMode="auto">
          <a:xfrm>
            <a:off x="0" y="0"/>
            <a:ext cx="12188825" cy="1126024"/>
          </a:xfrm>
          <a:prstGeom prst="rect">
            <a:avLst/>
          </a:prstGeom>
          <a:solidFill>
            <a:schemeClr val="accent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bg1"/>
              </a:solidFill>
              <a:effectLst/>
              <a:latin typeface="Arial" panose="020B0604020202020204" pitchFamily="34" charset="0"/>
            </a:endParaRPr>
          </a:p>
        </p:txBody>
      </p:sp>
      <p:sp>
        <p:nvSpPr>
          <p:cNvPr id="2" name="Title 1"/>
          <p:cNvSpPr>
            <a:spLocks noGrp="1"/>
          </p:cNvSpPr>
          <p:nvPr>
            <p:ph type="title"/>
          </p:nvPr>
        </p:nvSpPr>
        <p:spPr>
          <a:solidFill>
            <a:schemeClr val="accent2"/>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278238244"/>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Only_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5" name="Text Placeholder 2">
            <a:extLst>
              <a:ext uri="{FF2B5EF4-FFF2-40B4-BE49-F238E27FC236}">
                <a16:creationId xmlns:a16="http://schemas.microsoft.com/office/drawing/2014/main" id="{4D343E60-7541-4DA2-8C3B-0C1688F47905}"/>
              </a:ext>
            </a:extLst>
          </p:cNvPr>
          <p:cNvSpPr>
            <a:spLocks noGrp="1"/>
          </p:cNvSpPr>
          <p:nvPr>
            <p:ph type="body" sz="quarter" idx="12" hasCustomPrompt="1"/>
          </p:nvPr>
        </p:nvSpPr>
        <p:spPr>
          <a:xfrm>
            <a:off x="1" y="3429000"/>
            <a:ext cx="3390899" cy="3429000"/>
          </a:xfrm>
          <a:solidFill>
            <a:srgbClr val="D0B0FF"/>
          </a:solidFill>
        </p:spPr>
        <p:txBody>
          <a:bodyPr lIns="320040" tIns="91440" rIns="182880"/>
          <a:lstStyle>
            <a:lvl1pPr marL="0" indent="0">
              <a:buNone/>
              <a:defRPr>
                <a:solidFill>
                  <a:sysClr val="windowText" lastClr="000000"/>
                </a:solidFill>
              </a:defRPr>
            </a:lvl1pPr>
          </a:lstStyle>
          <a:p>
            <a:r>
              <a:rPr lang="en-US" dirty="0"/>
              <a:t>Callout content</a:t>
            </a:r>
          </a:p>
        </p:txBody>
      </p:sp>
    </p:spTree>
    <p:extLst>
      <p:ext uri="{BB962C8B-B14F-4D97-AF65-F5344CB8AC3E}">
        <p14:creationId xmlns:p14="http://schemas.microsoft.com/office/powerpoint/2010/main" val="2227934519"/>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Exercise Title">
    <p:spTree>
      <p:nvGrpSpPr>
        <p:cNvPr id="1" name=""/>
        <p:cNvGrpSpPr/>
        <p:nvPr/>
      </p:nvGrpSpPr>
      <p:grpSpPr>
        <a:xfrm>
          <a:off x="0" y="0"/>
          <a:ext cx="0" cy="0"/>
          <a:chOff x="0" y="0"/>
          <a:chExt cx="0" cy="0"/>
        </a:xfrm>
      </p:grpSpPr>
      <p:pic>
        <p:nvPicPr>
          <p:cNvPr id="5" name="Picture Placeholder 7" descr="A person standing in front of a computer&#10;&#10;Description automatically generated">
            <a:extLst>
              <a:ext uri="{FF2B5EF4-FFF2-40B4-BE49-F238E27FC236}">
                <a16:creationId xmlns:a16="http://schemas.microsoft.com/office/drawing/2014/main" id="{44400EE8-F52E-413D-B924-EE1519EF95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82233"/>
            <a:ext cx="12188825" cy="5478082"/>
          </a:xfrm>
          <a:prstGeom prst="rect">
            <a:avLst/>
          </a:prstGeom>
        </p:spPr>
      </p:pic>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Footer Placeholder 3">
            <a:extLst>
              <a:ext uri="{FF2B5EF4-FFF2-40B4-BE49-F238E27FC236}">
                <a16:creationId xmlns:a16="http://schemas.microsoft.com/office/drawing/2014/main" id="{9CDD206D-6206-422A-8023-6496892D1C4C}"/>
              </a:ext>
            </a:extLst>
          </p:cNvPr>
          <p:cNvSpPr>
            <a:spLocks noGrp="1"/>
          </p:cNvSpPr>
          <p:nvPr>
            <p:ph type="ftr" sz="quarter" idx="11"/>
          </p:nvPr>
        </p:nvSpPr>
        <p:spPr/>
        <p:txBody>
          <a:bodyPr/>
          <a:lstStyle>
            <a:lvl1pPr>
              <a:defRPr>
                <a:noFill/>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993964113"/>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opic Title">
    <p:spTree>
      <p:nvGrpSpPr>
        <p:cNvPr id="1" name=""/>
        <p:cNvGrpSpPr/>
        <p:nvPr/>
      </p:nvGrpSpPr>
      <p:grpSpPr>
        <a:xfrm>
          <a:off x="0" y="0"/>
          <a:ext cx="0" cy="0"/>
          <a:chOff x="0" y="0"/>
          <a:chExt cx="0" cy="0"/>
        </a:xfrm>
      </p:grpSpPr>
      <p:pic>
        <p:nvPicPr>
          <p:cNvPr id="9" name="Picture 8" descr="A picture containing sitting, brush&#10;&#10;Description automatically generated">
            <a:extLst>
              <a:ext uri="{FF2B5EF4-FFF2-40B4-BE49-F238E27FC236}">
                <a16:creationId xmlns:a16="http://schemas.microsoft.com/office/drawing/2014/main" id="{27109886-DE7A-4EA1-BCF3-F43B474E73B5}"/>
              </a:ext>
            </a:extLst>
          </p:cNvPr>
          <p:cNvPicPr>
            <a:picLocks noChangeAspect="1"/>
          </p:cNvPicPr>
          <p:nvPr userDrawn="1"/>
        </p:nvPicPr>
        <p:blipFill rotWithShape="1">
          <a:blip r:embed="rId2" cstate="screen">
            <a:alphaModFix/>
            <a:extLst>
              <a:ext uri="{28A0092B-C50C-407E-A947-70E740481C1C}">
                <a14:useLocalDpi xmlns:a14="http://schemas.microsoft.com/office/drawing/2010/main" val="0"/>
              </a:ext>
            </a:extLst>
          </a:blip>
          <a:srcRect/>
          <a:stretch/>
        </p:blipFill>
        <p:spPr>
          <a:xfrm>
            <a:off x="0" y="0"/>
            <a:ext cx="6094412" cy="6858000"/>
          </a:xfrm>
          <a:prstGeom prst="rect">
            <a:avLst/>
          </a:prstGeom>
        </p:spPr>
      </p:pic>
      <p:pic>
        <p:nvPicPr>
          <p:cNvPr id="1029" name="Picture 5" descr="C:\!!Templates\Cross-brand_Ppt_template\Topic_diagonals_footer-room.png"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23863"/>
            <a:ext cx="5484971"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6361200" y="630000"/>
            <a:ext cx="5544000" cy="4713525"/>
          </a:xfrm>
          <a:noFill/>
          <a:ln>
            <a:noFill/>
          </a:ln>
          <a:effectLst/>
        </p:spPr>
        <p:txBody>
          <a:bodyPr vert="horz" wrap="square" lIns="91440" tIns="0" rIns="0" bIns="0" numCol="1" anchor="t" anchorCtr="0" compatLnSpc="1">
            <a:prstTxWarp prst="textNoShape">
              <a:avLst/>
            </a:prstTxWarp>
          </a:bodyPr>
          <a:lstStyle>
            <a:lvl1pPr>
              <a:defRPr lang="en-US" sz="4800" noProof="0" dirty="0">
                <a:latin typeface="IBM Plex Sans ExtraLight" panose="020B0303050203000203" pitchFamily="34" charset="0"/>
              </a:defRPr>
            </a:lvl1pPr>
          </a:lstStyle>
          <a:p>
            <a:pPr lvl="0"/>
            <a:r>
              <a:rPr lang="en-US" noProof="0" dirty="0"/>
              <a:t>Topic/lesson title</a:t>
            </a:r>
          </a:p>
        </p:txBody>
      </p:sp>
      <p:sp>
        <p:nvSpPr>
          <p:cNvPr id="12" name="Rectangle 10" hidden="1"/>
          <p:cNvSpPr>
            <a:spLocks noGrp="1" noChangeArrowheads="1"/>
          </p:cNvSpPr>
          <p:nvPr>
            <p:ph type="sldNum" sz="quarter" idx="10"/>
          </p:nvPr>
        </p:nvSpPr>
        <p:spPr>
          <a:xfrm>
            <a:off x="5573848" y="6638544"/>
            <a:ext cx="1102497"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4137" y="6638544"/>
            <a:ext cx="5065980" cy="165600"/>
          </a:xfrm>
          <a:ln/>
        </p:spPr>
        <p:txBody>
          <a:bodyPr/>
          <a:lstStyle>
            <a:lvl1pPr>
              <a:defRPr>
                <a:noFill/>
              </a:defRPr>
            </a:lvl1pPr>
          </a:lstStyle>
          <a:p>
            <a:pPr>
              <a:defRPr/>
            </a:pPr>
            <a:r>
              <a:rPr lang="en-US"/>
              <a:t>© Copyright IBM Corporation 2018, 2022</a:t>
            </a:r>
            <a:endParaRPr lang="en-US" dirty="0"/>
          </a:p>
        </p:txBody>
      </p:sp>
      <p:pic>
        <p:nvPicPr>
          <p:cNvPr id="8" name="Picture 6" descr="C:\!!Templates\Cross-brand_Ppt_template\!!Masthead_Final-1d.png" hidden="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
            <a:ext cx="121888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2" hasCustomPrompt="1"/>
          </p:nvPr>
        </p:nvSpPr>
        <p:spPr>
          <a:xfrm>
            <a:off x="6361200" y="5476875"/>
            <a:ext cx="5544000" cy="990599"/>
          </a:xfrm>
        </p:spPr>
        <p:txBody>
          <a:bodyPr/>
          <a:lstStyle>
            <a:lvl1pPr marL="0" indent="0">
              <a:buNone/>
              <a:defRPr sz="2000" b="1">
                <a:latin typeface="IBM Plex Sans ExtraLight" panose="020B0303050203000203" pitchFamily="34" charset="0"/>
              </a:defRPr>
            </a:lvl1pPr>
            <a:lvl2pPr marL="284400" indent="0">
              <a:buNone/>
              <a:defRPr/>
            </a:lvl2pPr>
          </a:lstStyle>
          <a:p>
            <a:pPr lvl="0"/>
            <a:r>
              <a:rPr lang="en-US" dirty="0"/>
              <a:t>Click to add subtitle</a:t>
            </a:r>
          </a:p>
        </p:txBody>
      </p:sp>
    </p:spTree>
    <p:extLst>
      <p:ext uri="{BB962C8B-B14F-4D97-AF65-F5344CB8AC3E}">
        <p14:creationId xmlns:p14="http://schemas.microsoft.com/office/powerpoint/2010/main" val="328799440"/>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Discussion">
    <p:spTree>
      <p:nvGrpSpPr>
        <p:cNvPr id="1" name=""/>
        <p:cNvGrpSpPr/>
        <p:nvPr/>
      </p:nvGrpSpPr>
      <p:grpSpPr>
        <a:xfrm>
          <a:off x="0" y="0"/>
          <a:ext cx="0" cy="0"/>
          <a:chOff x="0" y="0"/>
          <a:chExt cx="0" cy="0"/>
        </a:xfrm>
      </p:grpSpPr>
      <p:pic>
        <p:nvPicPr>
          <p:cNvPr id="6" name="Picture 5" descr="A picture containing indoor, person, table, kitchen&#10;&#10;Description automatically generated">
            <a:extLst>
              <a:ext uri="{FF2B5EF4-FFF2-40B4-BE49-F238E27FC236}">
                <a16:creationId xmlns:a16="http://schemas.microsoft.com/office/drawing/2014/main" id="{51230A2E-ADAC-435D-AF49-06A8AA79CB8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Title 1"/>
          <p:cNvSpPr>
            <a:spLocks noGrp="1"/>
          </p:cNvSpPr>
          <p:nvPr>
            <p:ph type="title"/>
          </p:nvPr>
        </p:nvSpPr>
        <p:spPr>
          <a:xfrm>
            <a:off x="208800" y="1216800"/>
            <a:ext cx="5637600" cy="1310400"/>
          </a:xfrm>
          <a:noFill/>
        </p:spPr>
        <p:txBody>
          <a:bodyPr anchor="t" anchorCtr="0"/>
          <a:lstStyle/>
          <a:p>
            <a:r>
              <a:rPr lang="en-US"/>
              <a:t>Click to edit Master title style</a:t>
            </a:r>
            <a:endParaRPr lang="en-US" dirty="0"/>
          </a:p>
        </p:txBody>
      </p:sp>
      <p:sp>
        <p:nvSpPr>
          <p:cNvPr id="3" name="Content Placeholder 2"/>
          <p:cNvSpPr>
            <a:spLocks noGrp="1"/>
          </p:cNvSpPr>
          <p:nvPr>
            <p:ph idx="1"/>
          </p:nvPr>
        </p:nvSpPr>
        <p:spPr>
          <a:xfrm>
            <a:off x="230400" y="2844000"/>
            <a:ext cx="5616000" cy="37656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17B65E68-3267-4A92-920E-1EBBE77B36EF}"/>
              </a:ext>
            </a:extLst>
          </p:cNvPr>
          <p:cNvSpPr txBox="1"/>
          <p:nvPr userDrawn="1"/>
        </p:nvSpPr>
        <p:spPr>
          <a:xfrm>
            <a:off x="292650" y="246892"/>
            <a:ext cx="5553749" cy="771203"/>
          </a:xfrm>
          <a:prstGeom prst="rect">
            <a:avLst/>
          </a:prstGeom>
          <a:noFill/>
        </p:spPr>
        <p:txBody>
          <a:bodyPr wrap="square" lIns="0" tIns="0" rtlCol="0" anchor="ctr">
            <a:noAutofit/>
          </a:bodyPr>
          <a:lstStyle/>
          <a:p>
            <a:pPr algn="l"/>
            <a:r>
              <a:rPr kumimoji="0" lang="en-GB" sz="3199"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Arial" panose="020B0604020202020204" pitchFamily="34" charset="0"/>
              </a:rPr>
              <a:t>Discussion</a:t>
            </a:r>
            <a:endParaRPr lang="en-CA" sz="3199" b="0" dirty="0">
              <a:solidFill>
                <a:schemeClr val="tx1"/>
              </a:solidFill>
              <a:latin typeface="IBM Plex Sans" charset="0"/>
              <a:ea typeface="IBM Plex Sans" charset="0"/>
              <a:cs typeface="IBM Plex Sans" charset="0"/>
            </a:endParaRPr>
          </a:p>
        </p:txBody>
      </p:sp>
      <p:sp>
        <p:nvSpPr>
          <p:cNvPr id="4" name="Footer Placeholder 3">
            <a:extLst>
              <a:ext uri="{FF2B5EF4-FFF2-40B4-BE49-F238E27FC236}">
                <a16:creationId xmlns:a16="http://schemas.microsoft.com/office/drawing/2014/main" id="{F9241EFE-5EC5-47E5-A64E-D9358B2B9BA1}"/>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5" name="Slide Number Placeholder 4">
            <a:extLst>
              <a:ext uri="{FF2B5EF4-FFF2-40B4-BE49-F238E27FC236}">
                <a16:creationId xmlns:a16="http://schemas.microsoft.com/office/drawing/2014/main" id="{2A3A3996-82F5-4A24-BC7E-BBCEED9FA9E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039535172"/>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Black rectangle">
            <a:extLst>
              <a:ext uri="{FF2B5EF4-FFF2-40B4-BE49-F238E27FC236}">
                <a16:creationId xmlns:a16="http://schemas.microsoft.com/office/drawing/2014/main" id="{C3E4302B-15CB-40E7-B3FA-1E2EBEBA2B1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4" name="Text Placeholder 3"/>
          <p:cNvSpPr>
            <a:spLocks noGrp="1"/>
          </p:cNvSpPr>
          <p:nvPr>
            <p:ph type="body" sz="half" idx="2"/>
          </p:nvPr>
        </p:nvSpPr>
        <p:spPr>
          <a:xfrm>
            <a:off x="6094800" y="270000"/>
            <a:ext cx="5792400" cy="6314930"/>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09356" y="271535"/>
            <a:ext cx="5594924" cy="6314930"/>
          </a:xfrm>
        </p:spPr>
        <p:txBody>
          <a:bodyPr anchor="t"/>
          <a:lstStyle>
            <a:lvl1pPr>
              <a:defRPr sz="3200" b="0"/>
            </a:lvl1pPr>
          </a:lstStyle>
          <a:p>
            <a:r>
              <a:rPr lang="en-US"/>
              <a:t>Click to edit Master title style</a:t>
            </a:r>
            <a:endParaRPr lang="en-US" dirty="0"/>
          </a:p>
        </p:txBody>
      </p:sp>
      <p:pic>
        <p:nvPicPr>
          <p:cNvPr id="2" name="Picture 1" descr="A close up of a clock&#10;&#10;Description automatically generated">
            <a:extLst>
              <a:ext uri="{FF2B5EF4-FFF2-40B4-BE49-F238E27FC236}">
                <a16:creationId xmlns:a16="http://schemas.microsoft.com/office/drawing/2014/main" id="{ABA9B184-AA8F-4C73-9995-40B384CAF7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83645"/>
            <a:ext cx="5210175" cy="3474354"/>
          </a:xfrm>
          <a:prstGeom prst="rect">
            <a:avLst/>
          </a:prstGeom>
        </p:spPr>
      </p:pic>
      <p:sp>
        <p:nvSpPr>
          <p:cNvPr id="3" name="Footer Placeholder 2">
            <a:extLst>
              <a:ext uri="{FF2B5EF4-FFF2-40B4-BE49-F238E27FC236}">
                <a16:creationId xmlns:a16="http://schemas.microsoft.com/office/drawing/2014/main" id="{01D7A271-9E2A-4E39-AC9D-72021A6F978C}"/>
              </a:ext>
            </a:extLst>
          </p:cNvPr>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a:extLst>
              <a:ext uri="{FF2B5EF4-FFF2-40B4-BE49-F238E27FC236}">
                <a16:creationId xmlns:a16="http://schemas.microsoft.com/office/drawing/2014/main" id="{E00A0D45-C57D-4BFF-93F5-F9D78DBE60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48350208"/>
      </p:ext>
    </p:extLst>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sources">
    <p:spTree>
      <p:nvGrpSpPr>
        <p:cNvPr id="1" name=""/>
        <p:cNvGrpSpPr/>
        <p:nvPr/>
      </p:nvGrpSpPr>
      <p:grpSpPr>
        <a:xfrm>
          <a:off x="0" y="0"/>
          <a:ext cx="0" cy="0"/>
          <a:chOff x="0" y="0"/>
          <a:chExt cx="0" cy="0"/>
        </a:xfrm>
      </p:grpSpPr>
      <p:pic>
        <p:nvPicPr>
          <p:cNvPr id="7" name="Picture Placeholder 6" descr="Graphical user interface&#10;&#10;Description automatically generated">
            <a:extLst>
              <a:ext uri="{FF2B5EF4-FFF2-40B4-BE49-F238E27FC236}">
                <a16:creationId xmlns:a16="http://schemas.microsoft.com/office/drawing/2014/main" id="{B6EAE708-52F6-42D7-AEC7-EF1EB56E2B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a:off x="0" y="0"/>
            <a:ext cx="60944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F6BFDBFD-2540-44EF-9EE8-EC9A32B06284}"/>
              </a:ext>
            </a:extLst>
          </p:cNvPr>
          <p:cNvSpPr>
            <a:spLocks noGrp="1"/>
          </p:cNvSpPr>
          <p:nvPr>
            <p:ph type="title"/>
          </p:nvPr>
        </p:nvSpPr>
        <p:spPr>
          <a:xfrm>
            <a:off x="6228000" y="180000"/>
            <a:ext cx="5878800" cy="86040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23C714C-C815-40BB-8688-B9D7779DE41E}"/>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a:extLst>
              <a:ext uri="{FF2B5EF4-FFF2-40B4-BE49-F238E27FC236}">
                <a16:creationId xmlns:a16="http://schemas.microsoft.com/office/drawing/2014/main" id="{46C8641D-5012-4C8B-8830-C6FFDD689392}"/>
              </a:ext>
            </a:extLst>
          </p:cNvPr>
          <p:cNvSpPr>
            <a:spLocks noGrp="1"/>
          </p:cNvSpPr>
          <p:nvPr>
            <p:ph type="ftr" sz="quarter" idx="11"/>
          </p:nvPr>
        </p:nvSpPr>
        <p:spPr/>
        <p:txBody>
          <a:bodyPr/>
          <a:lstStyle/>
          <a:p>
            <a:pPr>
              <a:defRPr/>
            </a:pPr>
            <a:r>
              <a:rPr lang="en-US"/>
              <a:t>© Copyright IBM Corporation 2018, 2022</a:t>
            </a:r>
            <a:endParaRPr lang="en-US" dirty="0"/>
          </a:p>
        </p:txBody>
      </p:sp>
      <p:sp>
        <p:nvSpPr>
          <p:cNvPr id="6" name="Content Placeholder 5">
            <a:extLst>
              <a:ext uri="{FF2B5EF4-FFF2-40B4-BE49-F238E27FC236}">
                <a16:creationId xmlns:a16="http://schemas.microsoft.com/office/drawing/2014/main" id="{8983AB50-AF23-4A33-BB67-74BB4B599AD2}"/>
              </a:ext>
            </a:extLst>
          </p:cNvPr>
          <p:cNvSpPr>
            <a:spLocks noGrp="1"/>
          </p:cNvSpPr>
          <p:nvPr>
            <p:ph sz="quarter" idx="12"/>
          </p:nvPr>
        </p:nvSpPr>
        <p:spPr>
          <a:xfrm>
            <a:off x="6228000" y="1238400"/>
            <a:ext cx="5677200" cy="53460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95269646"/>
      </p:ext>
    </p:extLst>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ntroductions">
    <p:spTree>
      <p:nvGrpSpPr>
        <p:cNvPr id="1" name=""/>
        <p:cNvGrpSpPr/>
        <p:nvPr/>
      </p:nvGrpSpPr>
      <p:grpSpPr>
        <a:xfrm>
          <a:off x="0" y="0"/>
          <a:ext cx="0" cy="0"/>
          <a:chOff x="0" y="0"/>
          <a:chExt cx="0" cy="0"/>
        </a:xfrm>
      </p:grpSpPr>
      <p:pic>
        <p:nvPicPr>
          <p:cNvPr id="6" name="Picture Placeholder 7" descr="A picture containing indoor, table, different, many&#10;&#10;Description automatically generated">
            <a:extLst>
              <a:ext uri="{FF2B5EF4-FFF2-40B4-BE49-F238E27FC236}">
                <a16:creationId xmlns:a16="http://schemas.microsoft.com/office/drawing/2014/main" id="{046CD34B-55D3-4BE3-8930-D8DDFAB165BD}"/>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6107936" y="0"/>
            <a:ext cx="6107937" cy="6858000"/>
          </a:xfrm>
          <a:prstGeom prst="rect">
            <a:avLst/>
          </a:prstGeom>
        </p:spPr>
      </p:pic>
      <p:sp>
        <p:nvSpPr>
          <p:cNvPr id="2" name="Footer Placeholder 1">
            <a:extLst>
              <a:ext uri="{FF2B5EF4-FFF2-40B4-BE49-F238E27FC236}">
                <a16:creationId xmlns:a16="http://schemas.microsoft.com/office/drawing/2014/main" id="{036E9DFD-A8E1-402E-A4B4-652ADBC9FADB}"/>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3" name="Slide Number Placeholder 2">
            <a:extLst>
              <a:ext uri="{FF2B5EF4-FFF2-40B4-BE49-F238E27FC236}">
                <a16:creationId xmlns:a16="http://schemas.microsoft.com/office/drawing/2014/main" id="{41C3BBA6-862B-4DAF-BD11-4EEB611AEF6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0E1648DB-5AED-48F9-AF6F-19306B709E34}"/>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dirty="0"/>
              <a:t>Click to edit Master title style</a:t>
            </a:r>
          </a:p>
        </p:txBody>
      </p:sp>
      <p:sp>
        <p:nvSpPr>
          <p:cNvPr id="7" name="Text Placeholder 6">
            <a:extLst>
              <a:ext uri="{FF2B5EF4-FFF2-40B4-BE49-F238E27FC236}">
                <a16:creationId xmlns:a16="http://schemas.microsoft.com/office/drawing/2014/main" id="{B517FEFD-5FED-446F-8384-E715232E4D75}"/>
              </a:ext>
            </a:extLst>
          </p:cNvPr>
          <p:cNvSpPr>
            <a:spLocks noGrp="1"/>
          </p:cNvSpPr>
          <p:nvPr>
            <p:ph type="body" sz="quarter" idx="12"/>
          </p:nvPr>
        </p:nvSpPr>
        <p:spPr>
          <a:xfrm>
            <a:off x="327600" y="1699200"/>
            <a:ext cx="5533200" cy="2916000"/>
          </a:xfrm>
        </p:spPr>
        <p:txBody>
          <a:bodyPr lIns="0" tIns="0" rIns="90000" bIns="46800"/>
          <a:lstStyle>
            <a:lvl1pPr marL="0" indent="0">
              <a:spcBef>
                <a:spcPts val="0"/>
              </a:spcBef>
              <a:buNone/>
              <a:defRPr sz="1870"/>
            </a:lvl1pPr>
          </a:lstStyle>
          <a:p>
            <a:pPr lvl="0"/>
            <a:r>
              <a:rPr lang="en-US" dirty="0"/>
              <a:t>Click to edit Master text styles</a:t>
            </a:r>
          </a:p>
        </p:txBody>
      </p:sp>
    </p:spTree>
    <p:extLst>
      <p:ext uri="{BB962C8B-B14F-4D97-AF65-F5344CB8AC3E}">
        <p14:creationId xmlns:p14="http://schemas.microsoft.com/office/powerpoint/2010/main" val="3549883077"/>
      </p:ext>
    </p:extLst>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istics">
    <p:spTree>
      <p:nvGrpSpPr>
        <p:cNvPr id="1" name=""/>
        <p:cNvGrpSpPr/>
        <p:nvPr/>
      </p:nvGrpSpPr>
      <p:grpSpPr>
        <a:xfrm>
          <a:off x="0" y="0"/>
          <a:ext cx="0" cy="0"/>
          <a:chOff x="0" y="0"/>
          <a:chExt cx="0" cy="0"/>
        </a:xfrm>
      </p:grpSpPr>
      <p:pic>
        <p:nvPicPr>
          <p:cNvPr id="13" name="Picture Placeholder 7" descr="A group of people looking at a computer&#10;&#10;Description automatically generated">
            <a:extLst>
              <a:ext uri="{FF2B5EF4-FFF2-40B4-BE49-F238E27FC236}">
                <a16:creationId xmlns:a16="http://schemas.microsoft.com/office/drawing/2014/main" id="{DFF9878D-F1E1-4ABF-A039-FB354C6CA7E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Footer Placeholder 1">
            <a:extLst>
              <a:ext uri="{FF2B5EF4-FFF2-40B4-BE49-F238E27FC236}">
                <a16:creationId xmlns:a16="http://schemas.microsoft.com/office/drawing/2014/main" id="{0A288516-BA58-496C-ADA0-0BE87E89D661}"/>
              </a:ext>
            </a:extLst>
          </p:cNvPr>
          <p:cNvSpPr>
            <a:spLocks noGrp="1"/>
          </p:cNvSpPr>
          <p:nvPr>
            <p:ph type="ftr" sz="quarter" idx="10"/>
          </p:nvPr>
        </p:nvSpPr>
        <p:spPr/>
        <p:txBody>
          <a:bodyPr/>
          <a:lstStyle>
            <a:lvl1pPr>
              <a:defRPr>
                <a:noFill/>
              </a:defRPr>
            </a:lvl1pPr>
          </a:lstStyle>
          <a:p>
            <a:pPr>
              <a:defRPr/>
            </a:pPr>
            <a:r>
              <a:rPr lang="en-US"/>
              <a:t>© Copyright IBM Corporation 2018, 2022</a:t>
            </a:r>
            <a:endParaRPr lang="en-US" dirty="0"/>
          </a:p>
        </p:txBody>
      </p:sp>
      <p:sp>
        <p:nvSpPr>
          <p:cNvPr id="3" name="Slide Number Placeholder 2">
            <a:extLst>
              <a:ext uri="{FF2B5EF4-FFF2-40B4-BE49-F238E27FC236}">
                <a16:creationId xmlns:a16="http://schemas.microsoft.com/office/drawing/2014/main" id="{E920E7DB-B344-4E21-B26D-15CAD96A220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E36E1522-BE4F-4980-83CB-DFB40CE37A42}"/>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dirty="0"/>
              <a:t>Click to edit Master title style</a:t>
            </a:r>
          </a:p>
        </p:txBody>
      </p:sp>
      <p:sp>
        <p:nvSpPr>
          <p:cNvPr id="8" name="Text Placeholder 7">
            <a:extLst>
              <a:ext uri="{FF2B5EF4-FFF2-40B4-BE49-F238E27FC236}">
                <a16:creationId xmlns:a16="http://schemas.microsoft.com/office/drawing/2014/main" id="{809430C9-CC40-4CEF-9841-DAE2C449917C}"/>
              </a:ext>
            </a:extLst>
          </p:cNvPr>
          <p:cNvSpPr>
            <a:spLocks noGrp="1"/>
          </p:cNvSpPr>
          <p:nvPr>
            <p:ph type="body" sz="quarter" idx="12"/>
          </p:nvPr>
        </p:nvSpPr>
        <p:spPr>
          <a:xfrm>
            <a:off x="284400" y="1562400"/>
            <a:ext cx="2883600" cy="4338000"/>
          </a:xfrm>
        </p:spPr>
        <p:txBody>
          <a:bodyPr lIns="0" tIns="0" rIns="90000" bIns="46800"/>
          <a:lstStyle>
            <a:lvl1pPr marL="273600" indent="-273600">
              <a:spcBef>
                <a:spcPts val="600"/>
              </a:spcBef>
              <a:buSzPct val="90000"/>
              <a:defRPr sz="1870"/>
            </a:lvl1pPr>
          </a:lstStyle>
          <a:p>
            <a:pPr lvl="0"/>
            <a:r>
              <a:rPr lang="en-US" dirty="0"/>
              <a:t>Click to edit Master text styles</a:t>
            </a:r>
          </a:p>
        </p:txBody>
      </p:sp>
      <p:sp>
        <p:nvSpPr>
          <p:cNvPr id="10" name="Text Placeholder 9">
            <a:extLst>
              <a:ext uri="{FF2B5EF4-FFF2-40B4-BE49-F238E27FC236}">
                <a16:creationId xmlns:a16="http://schemas.microsoft.com/office/drawing/2014/main" id="{5C034CE0-DAC2-40E7-8672-E7221711068A}"/>
              </a:ext>
            </a:extLst>
          </p:cNvPr>
          <p:cNvSpPr>
            <a:spLocks noGrp="1"/>
          </p:cNvSpPr>
          <p:nvPr>
            <p:ph type="body" sz="quarter" idx="13"/>
          </p:nvPr>
        </p:nvSpPr>
        <p:spPr>
          <a:xfrm>
            <a:off x="3312000" y="1562400"/>
            <a:ext cx="2574000" cy="4338000"/>
          </a:xfrm>
        </p:spPr>
        <p:txBody>
          <a:bodyPr lIns="0" tIns="0" rIns="90000" bIns="46800"/>
          <a:lstStyle>
            <a:lvl1pPr marL="273600" indent="-273600">
              <a:spcBef>
                <a:spcPts val="600"/>
              </a:spcBef>
              <a:buSzPct val="90000"/>
              <a:defRPr sz="1870"/>
            </a:lvl1pPr>
          </a:lstStyle>
          <a:p>
            <a:pPr lvl="0"/>
            <a:r>
              <a:rPr lang="en-US" dirty="0"/>
              <a:t>Click to edit Master text styles</a:t>
            </a:r>
          </a:p>
        </p:txBody>
      </p:sp>
    </p:spTree>
    <p:extLst>
      <p:ext uri="{BB962C8B-B14F-4D97-AF65-F5344CB8AC3E}">
        <p14:creationId xmlns:p14="http://schemas.microsoft.com/office/powerpoint/2010/main" val="3897369688"/>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Errata">
    <p:spTree>
      <p:nvGrpSpPr>
        <p:cNvPr id="1" name=""/>
        <p:cNvGrpSpPr/>
        <p:nvPr/>
      </p:nvGrpSpPr>
      <p:grpSpPr>
        <a:xfrm>
          <a:off x="0" y="0"/>
          <a:ext cx="0" cy="0"/>
          <a:chOff x="0" y="0"/>
          <a:chExt cx="0" cy="0"/>
        </a:xfrm>
      </p:grpSpPr>
      <p:sp>
        <p:nvSpPr>
          <p:cNvPr id="7" name="Blue 60 rectangle">
            <a:extLst>
              <a:ext uri="{FF2B5EF4-FFF2-40B4-BE49-F238E27FC236}">
                <a16:creationId xmlns:a16="http://schemas.microsoft.com/office/drawing/2014/main" id="{ECFDB071-4162-41E0-BF03-E6D8BA9E190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chemeClr val="bg1">
              <a:lumMod val="95000"/>
            </a:schemeClr>
          </a:solidFill>
        </p:spPr>
        <p:txBody>
          <a:bodyPr wrap="square" lIns="0" tIns="0" rIns="0" bIns="0" rtlCol="0" anchor="ctr">
            <a:noAutofit/>
          </a:bodyPr>
          <a:lstStyle/>
          <a:p>
            <a:pPr algn="ctr"/>
            <a:endParaRPr lang="en-US" sz="1596"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91600" y="237600"/>
            <a:ext cx="5526000" cy="1303200"/>
          </a:xfrm>
          <a:noFill/>
        </p:spPr>
        <p:txBody>
          <a:bodyPr wrap="square" lIns="0" tIns="0" rIns="90000" bIns="46800" rtlCol="0" anchor="t" anchorCtr="0">
            <a:noAutofit/>
          </a:bodyPr>
          <a:lstStyle>
            <a:lvl1pPr>
              <a:lnSpc>
                <a:spcPct val="100000"/>
              </a:lnSpc>
              <a:defRPr kumimoji="0" lang="en-US" sz="3199" b="0" strike="noStrike" cap="none" spc="0" normalizeH="0" baseline="0" dirty="0">
                <a:ln>
                  <a:noFill/>
                </a:ln>
                <a:effectLst/>
                <a:uLnTx/>
                <a:uFillTx/>
              </a:defRPr>
            </a:lvl1pPr>
          </a:lstStyle>
          <a:p>
            <a:pPr lvl="0" eaLnBrk="0" hangingPunct="0"/>
            <a:r>
              <a:rPr lang="en-US" dirty="0"/>
              <a:t>Click to edit Master title style</a:t>
            </a:r>
          </a:p>
        </p:txBody>
      </p:sp>
      <p:sp>
        <p:nvSpPr>
          <p:cNvPr id="3" name="Content Placeholder 2"/>
          <p:cNvSpPr>
            <a:spLocks noGrp="1"/>
          </p:cNvSpPr>
          <p:nvPr>
            <p:ph idx="1"/>
          </p:nvPr>
        </p:nvSpPr>
        <p:spPr>
          <a:xfrm>
            <a:off x="6238874" y="1573200"/>
            <a:ext cx="5727525" cy="4410000"/>
          </a:xfrm>
        </p:spPr>
        <p:txBody>
          <a:bodyPr lIns="90000"/>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defRPr lang="en-US" smtClean="0">
                <a:noFill/>
              </a:defRPr>
            </a:lvl1pPr>
          </a:lstStyle>
          <a:p>
            <a:r>
              <a:rPr lang="en-US"/>
              <a:t>© Copyright IBM Corporation 2018, 2022</a:t>
            </a:r>
            <a:endParaRPr lang="en-US" dirty="0"/>
          </a:p>
        </p:txBody>
      </p:sp>
      <p:pic>
        <p:nvPicPr>
          <p:cNvPr id="8" name="Picture 11" descr="C:\Users\IBM_ADMIN\Desktop\Current\June_wiki-slide\Eraser_pencil_scaled.jpg">
            <a:extLst>
              <a:ext uri="{FF2B5EF4-FFF2-40B4-BE49-F238E27FC236}">
                <a16:creationId xmlns:a16="http://schemas.microsoft.com/office/drawing/2014/main" id="{61393EAB-6205-4698-8925-4859D9F745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6128" y="1573235"/>
            <a:ext cx="5166288" cy="4264289"/>
          </a:xfrm>
          <a:prstGeom prst="rect">
            <a:avLst/>
          </a:prstGeom>
          <a:noFill/>
          <a:ln w="9525">
            <a:noFill/>
            <a:miter lim="800000"/>
            <a:headEnd/>
            <a:tailEnd/>
          </a:ln>
        </p:spPr>
      </p:pic>
    </p:spTree>
    <p:extLst>
      <p:ext uri="{BB962C8B-B14F-4D97-AF65-F5344CB8AC3E}">
        <p14:creationId xmlns:p14="http://schemas.microsoft.com/office/powerpoint/2010/main" val="86011088"/>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505599" cy="8604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3475" y="1170000"/>
            <a:ext cx="5760720" cy="5368037"/>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080166" y="1170000"/>
            <a:ext cx="5760720" cy="5368037"/>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0400880"/>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4510ED-7649-4E93-9B92-031EFB0F3C9C}"/>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47018" cy="860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1526" y="1600200"/>
            <a:ext cx="5763376"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dirty="0"/>
              <a:t>Click to edit Master text styles</a:t>
            </a:r>
          </a:p>
        </p:txBody>
      </p:sp>
      <p:sp>
        <p:nvSpPr>
          <p:cNvPr id="4" name="Content Placeholder 3"/>
          <p:cNvSpPr>
            <a:spLocks noGrp="1"/>
          </p:cNvSpPr>
          <p:nvPr>
            <p:ph sz="half" idx="2"/>
          </p:nvPr>
        </p:nvSpPr>
        <p:spPr>
          <a:xfrm>
            <a:off x="221526" y="2514600"/>
            <a:ext cx="5763376"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6100404" y="1600200"/>
            <a:ext cx="5760720"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dirty="0"/>
              <a:t>Click to edit Master text styles</a:t>
            </a:r>
          </a:p>
        </p:txBody>
      </p:sp>
      <p:sp>
        <p:nvSpPr>
          <p:cNvPr id="6" name="Content Placeholder 5"/>
          <p:cNvSpPr>
            <a:spLocks noGrp="1"/>
          </p:cNvSpPr>
          <p:nvPr>
            <p:ph sz="quarter" idx="4"/>
          </p:nvPr>
        </p:nvSpPr>
        <p:spPr>
          <a:xfrm>
            <a:off x="6100404" y="2514600"/>
            <a:ext cx="5760720"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dirty="0"/>
              <a:t>Click to edit Master text styles</a:t>
            </a:r>
          </a:p>
          <a:p>
            <a:pPr lvl="1"/>
            <a:r>
              <a:rPr lang="en-US" dirty="0"/>
              <a:t>Second level</a:t>
            </a:r>
          </a:p>
          <a:p>
            <a:pPr lvl="2"/>
            <a:r>
              <a:rPr lang="en-US" dirty="0"/>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775949244"/>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087FD5-7C4A-4450-AA50-8D99A2F4992F}"/>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294731723"/>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_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156891300"/>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F2D6CF-49ED-4C32-B6EE-189F69C4CC85}"/>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noFill/>
        </p:spPr>
        <p:txBody>
          <a:bodyPr/>
          <a:lstStyle/>
          <a:p>
            <a:r>
              <a:rPr lang="en-US"/>
              <a:t>Click to edit Master title style</a:t>
            </a:r>
            <a:endParaRPr lang="en-US" dirty="0"/>
          </a:p>
        </p:txBody>
      </p:sp>
      <p:sp>
        <p:nvSpPr>
          <p:cNvPr id="3" name="Content Placeholder 2"/>
          <p:cNvSpPr>
            <a:spLocks noGrp="1"/>
          </p:cNvSpPr>
          <p:nvPr>
            <p:ph idx="1"/>
          </p:nvPr>
        </p:nvSpPr>
        <p:spPr>
          <a:xfrm>
            <a:off x="208800" y="1164168"/>
            <a:ext cx="11641455" cy="5513832"/>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820036560"/>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301485AB-027E-4EF1-A6F7-D04C2C12D2D6}"/>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Rectangle 11">
            <a:extLst>
              <a:ext uri="{FF2B5EF4-FFF2-40B4-BE49-F238E27FC236}">
                <a16:creationId xmlns:a16="http://schemas.microsoft.com/office/drawing/2014/main" id="{36FCF549-7697-4A35-A3C5-6A35C0EC0338}"/>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081431685"/>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07974" y="1541418"/>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dirty="0"/>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7" name="Title 1">
            <a:extLst>
              <a:ext uri="{FF2B5EF4-FFF2-40B4-BE49-F238E27FC236}">
                <a16:creationId xmlns:a16="http://schemas.microsoft.com/office/drawing/2014/main" id="{9E66DDBC-9EC9-4AA7-8D94-FC3D41125A38}"/>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288DFA99-DE33-41F1-AA96-2D89288105FC}"/>
              </a:ext>
            </a:extLst>
          </p:cNvPr>
          <p:cNvSpPr>
            <a:spLocks noGrp="1"/>
          </p:cNvSpPr>
          <p:nvPr>
            <p:ph sz="half" idx="12"/>
          </p:nvPr>
        </p:nvSpPr>
        <p:spPr>
          <a:xfrm>
            <a:off x="3283199" y="1541418"/>
            <a:ext cx="8697652" cy="4997051"/>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39703973"/>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83200" y="1540800"/>
            <a:ext cx="8434800" cy="4996800"/>
          </a:xfrm>
        </p:spPr>
        <p:txBody>
          <a:bodyPr/>
          <a:lstStyle>
            <a:lvl1pPr marL="0" indent="0">
              <a:buNone/>
              <a:defRPr sz="3600"/>
            </a:lvl1pPr>
            <a:lvl2pPr marL="668381" indent="0">
              <a:buNone/>
              <a:defRPr sz="4093"/>
            </a:lvl2pPr>
            <a:lvl3pPr marL="1336761" indent="0">
              <a:buNone/>
              <a:defRPr sz="3509"/>
            </a:lvl3pPr>
            <a:lvl4pPr marL="2005142" indent="0">
              <a:buNone/>
              <a:defRPr sz="2924"/>
            </a:lvl4pPr>
            <a:lvl5pPr marL="2673523" indent="0">
              <a:buNone/>
              <a:defRPr sz="2924"/>
            </a:lvl5pPr>
            <a:lvl6pPr marL="3341903" indent="0">
              <a:buNone/>
              <a:defRPr sz="2924"/>
            </a:lvl6pPr>
            <a:lvl7pPr marL="4010284" indent="0">
              <a:buNone/>
              <a:defRPr sz="2924"/>
            </a:lvl7pPr>
            <a:lvl8pPr marL="4678665" indent="0">
              <a:buNone/>
              <a:defRPr sz="2924"/>
            </a:lvl8pPr>
            <a:lvl9pPr marL="5347045" indent="0">
              <a:buNone/>
              <a:defRPr sz="2924"/>
            </a:lvl9pPr>
          </a:lstStyle>
          <a:p>
            <a:pPr lvl="0"/>
            <a:r>
              <a:rPr lang="en-US" noProof="0" dirty="0"/>
              <a:t>Click icon to add picture</a:t>
            </a:r>
          </a:p>
        </p:txBody>
      </p:sp>
      <p:sp>
        <p:nvSpPr>
          <p:cNvPr id="5" name="Rectangle 10"/>
          <p:cNvSpPr>
            <a:spLocks noGrp="1" noChangeArrowheads="1"/>
          </p:cNvSpPr>
          <p:nvPr>
            <p:ph type="sldNum" sz="quarter" idx="10"/>
          </p:nvPr>
        </p:nvSpPr>
        <p:spPr>
          <a:ln/>
        </p:spPr>
        <p:txBody>
          <a:bodyPr/>
          <a:lstStyle>
            <a:lvl1pPr>
              <a:defRPr/>
            </a:lvl1pPr>
          </a:lstStyle>
          <a:p>
            <a:pPr>
              <a:defRPr/>
            </a:pPr>
            <a:fld id="{99953D35-9699-4B1B-B89E-F519F54DD493}"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7" name="Text Placeholder 3">
            <a:extLst>
              <a:ext uri="{FF2B5EF4-FFF2-40B4-BE49-F238E27FC236}">
                <a16:creationId xmlns:a16="http://schemas.microsoft.com/office/drawing/2014/main" id="{BFF8BD20-67EB-47E2-9A00-ED0328AA6EF6}"/>
              </a:ext>
            </a:extLst>
          </p:cNvPr>
          <p:cNvSpPr>
            <a:spLocks noGrp="1"/>
          </p:cNvSpPr>
          <p:nvPr>
            <p:ph type="body" sz="half" idx="2"/>
          </p:nvPr>
        </p:nvSpPr>
        <p:spPr>
          <a:xfrm>
            <a:off x="207975" y="1540800"/>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dirty="0"/>
              <a:t>Click to edit Master text styles</a:t>
            </a:r>
          </a:p>
        </p:txBody>
      </p:sp>
      <p:sp>
        <p:nvSpPr>
          <p:cNvPr id="8" name="Title 1">
            <a:extLst>
              <a:ext uri="{FF2B5EF4-FFF2-40B4-BE49-F238E27FC236}">
                <a16:creationId xmlns:a16="http://schemas.microsoft.com/office/drawing/2014/main" id="{A41CEF44-1A72-415F-998C-5E7FC0A5C21C}"/>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2943213509"/>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458800" cy="860400"/>
          </a:xfrm>
        </p:spPr>
        <p:txBody>
          <a:bodyPr/>
          <a:lstStyle/>
          <a:p>
            <a:r>
              <a:rPr lang="en-US" dirty="0"/>
              <a:t>Click to edit Master title style</a:t>
            </a:r>
          </a:p>
        </p:txBody>
      </p:sp>
      <p:sp>
        <p:nvSpPr>
          <p:cNvPr id="3" name="Vertical Text Placeholder 2"/>
          <p:cNvSpPr>
            <a:spLocks noGrp="1"/>
          </p:cNvSpPr>
          <p:nvPr>
            <p:ph type="body" orient="vert" idx="1"/>
          </p:nvPr>
        </p:nvSpPr>
        <p:spPr>
          <a:xfrm>
            <a:off x="208800" y="1165722"/>
            <a:ext cx="11458800" cy="5513832"/>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5889405"/>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5288" y="508258"/>
            <a:ext cx="2913957" cy="6078206"/>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73422" y="508258"/>
            <a:ext cx="8435469" cy="6078206"/>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405194355"/>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9" name="Rectangle 8">
            <a:extLst>
              <a:ext uri="{FF2B5EF4-FFF2-40B4-BE49-F238E27FC236}">
                <a16:creationId xmlns:a16="http://schemas.microsoft.com/office/drawing/2014/main" id="{D6AF3868-225F-4012-BD5D-76B4B347D008}"/>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E2F86AD9-3F93-4861-B875-190ABA34B50E}"/>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316340908"/>
      </p:ext>
    </p:extLst>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D4C3B2-88A6-4B3E-B012-A344DECF8DA1}"/>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3" name="Online Image Placeholder 2"/>
          <p:cNvSpPr>
            <a:spLocks noGrp="1"/>
          </p:cNvSpPr>
          <p:nvPr>
            <p:ph type="clipArt" sz="half" idx="1"/>
          </p:nvPr>
        </p:nvSpPr>
        <p:spPr>
          <a:xfrm>
            <a:off x="256032" y="1239314"/>
            <a:ext cx="5682168" cy="5347151"/>
          </a:xfrm>
        </p:spPr>
        <p:txBody>
          <a:bodyPr/>
          <a:lstStyle/>
          <a:p>
            <a:pPr lvl="0"/>
            <a:r>
              <a:rPr lang="en-US" noProof="0"/>
              <a:t>Click icon to add clip art</a:t>
            </a:r>
            <a:endParaRPr lang="en-US" noProof="0" dirty="0"/>
          </a:p>
        </p:txBody>
      </p:sp>
      <p:sp>
        <p:nvSpPr>
          <p:cNvPr id="4" name="Text Placeholder 3"/>
          <p:cNvSpPr>
            <a:spLocks noGrp="1"/>
          </p:cNvSpPr>
          <p:nvPr>
            <p:ph type="body" sz="half" idx="2"/>
          </p:nvPr>
        </p:nvSpPr>
        <p:spPr>
          <a:xfrm>
            <a:off x="6109889"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9" name="Title 1">
            <a:extLst>
              <a:ext uri="{FF2B5EF4-FFF2-40B4-BE49-F238E27FC236}">
                <a16:creationId xmlns:a16="http://schemas.microsoft.com/office/drawing/2014/main" id="{744346A7-02E0-43D7-B367-F7FA1CAEFCE3}"/>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338038036"/>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14864-EE3C-4D1F-B1F1-5CEF59399C24}"/>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58800" cy="8604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05200" y="1162800"/>
            <a:ext cx="11458800" cy="5513832"/>
          </a:xfrm>
        </p:spPr>
        <p:txBody>
          <a:bodyPr/>
          <a:lstStyle/>
          <a:p>
            <a:pPr lvl="0"/>
            <a:r>
              <a:rPr lang="en-US" noProof="0"/>
              <a:t>Click icon to add table</a:t>
            </a:r>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071265820"/>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AFD5A81-CD5D-41BF-B7AF-F07AF6CE46A7}"/>
              </a:ext>
            </a:extLst>
          </p:cNvPr>
          <p:cNvSpPr>
            <a:spLocks noGrp="1"/>
          </p:cNvSpPr>
          <p:nvPr>
            <p:ph type="pic" sz="quarter" idx="12"/>
          </p:nvPr>
        </p:nvSpPr>
        <p:spPr>
          <a:xfrm>
            <a:off x="6103039" y="0"/>
            <a:ext cx="6085786" cy="6857999"/>
          </a:xfrm>
        </p:spPr>
        <p:txBody>
          <a:bodyPr/>
          <a:lstStyle/>
          <a:p>
            <a:endParaRPr lang="en-US"/>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
        <p:nvSpPr>
          <p:cNvPr id="8" name="Title 1">
            <a:extLst>
              <a:ext uri="{FF2B5EF4-FFF2-40B4-BE49-F238E27FC236}">
                <a16:creationId xmlns:a16="http://schemas.microsoft.com/office/drawing/2014/main" id="{C8D2DB85-155E-44BE-9D7E-C32DAF17FC14}"/>
              </a:ext>
            </a:extLst>
          </p:cNvPr>
          <p:cNvSpPr>
            <a:spLocks noGrp="1"/>
          </p:cNvSpPr>
          <p:nvPr>
            <p:ph type="title"/>
          </p:nvPr>
        </p:nvSpPr>
        <p:spPr>
          <a:xfrm>
            <a:off x="207975" y="180000"/>
            <a:ext cx="5877811" cy="860400"/>
          </a:xfrm>
        </p:spPr>
        <p:txBody>
          <a:bodyPr/>
          <a:lstStyle>
            <a:lvl1pPr>
              <a:defRPr>
                <a:solidFill>
                  <a:srgbClr val="000000"/>
                </a:solidFill>
              </a:defRPr>
            </a:lvl1pPr>
          </a:lstStyle>
          <a:p>
            <a:r>
              <a:rPr lang="en-US" dirty="0"/>
              <a:t>Click to edit Master title style</a:t>
            </a:r>
          </a:p>
        </p:txBody>
      </p:sp>
      <p:sp>
        <p:nvSpPr>
          <p:cNvPr id="7" name="Text Placeholder 3">
            <a:extLst>
              <a:ext uri="{FF2B5EF4-FFF2-40B4-BE49-F238E27FC236}">
                <a16:creationId xmlns:a16="http://schemas.microsoft.com/office/drawing/2014/main" id="{192515A2-3978-4917-93DD-29FC7D9E3E07}"/>
              </a:ext>
            </a:extLst>
          </p:cNvPr>
          <p:cNvSpPr>
            <a:spLocks noGrp="1"/>
          </p:cNvSpPr>
          <p:nvPr>
            <p:ph type="body" sz="half" idx="2"/>
          </p:nvPr>
        </p:nvSpPr>
        <p:spPr>
          <a:xfrm>
            <a:off x="202571"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5635263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EC8CDA-17C1-4A34-B5FF-238AEC851353}"/>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3773946677"/>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087FD5-7C4A-4450-AA50-8D99A2F4992F}"/>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11549158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_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2690456372"/>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Exercise Title">
    <p:spTree>
      <p:nvGrpSpPr>
        <p:cNvPr id="1" name=""/>
        <p:cNvGrpSpPr/>
        <p:nvPr/>
      </p:nvGrpSpPr>
      <p:grpSpPr>
        <a:xfrm>
          <a:off x="0" y="0"/>
          <a:ext cx="0" cy="0"/>
          <a:chOff x="0" y="0"/>
          <a:chExt cx="0" cy="0"/>
        </a:xfrm>
      </p:grpSpPr>
      <p:pic>
        <p:nvPicPr>
          <p:cNvPr id="5" name="Picture Placeholder 7" descr="A person standing in front of a computer&#10;&#10;Description automatically generated">
            <a:extLst>
              <a:ext uri="{FF2B5EF4-FFF2-40B4-BE49-F238E27FC236}">
                <a16:creationId xmlns:a16="http://schemas.microsoft.com/office/drawing/2014/main" id="{44400EE8-F52E-413D-B924-EE1519EF95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82233"/>
            <a:ext cx="12188825" cy="5478082"/>
          </a:xfrm>
          <a:prstGeom prst="rect">
            <a:avLst/>
          </a:prstGeom>
        </p:spPr>
      </p:pic>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Footer Placeholder 3">
            <a:extLst>
              <a:ext uri="{FF2B5EF4-FFF2-40B4-BE49-F238E27FC236}">
                <a16:creationId xmlns:a16="http://schemas.microsoft.com/office/drawing/2014/main" id="{9CDD206D-6206-422A-8023-6496892D1C4C}"/>
              </a:ext>
            </a:extLst>
          </p:cNvPr>
          <p:cNvSpPr>
            <a:spLocks noGrp="1"/>
          </p:cNvSpPr>
          <p:nvPr>
            <p:ph type="ftr" sz="quarter" idx="11"/>
          </p:nvPr>
        </p:nvSpPr>
        <p:spPr/>
        <p:txBody>
          <a:bodyPr/>
          <a:lstStyle>
            <a:lvl1pPr>
              <a:defRPr>
                <a:noFill/>
              </a:defRPr>
            </a:lvl1pPr>
          </a:lstStyle>
          <a:p>
            <a:pPr>
              <a:defRPr/>
            </a:pPr>
            <a:r>
              <a:rPr lang="en-US"/>
              <a:t>© Copyright IBM Corporation 2018, 2022</a:t>
            </a:r>
            <a:endParaRPr lang="en-US" dirty="0"/>
          </a:p>
        </p:txBody>
      </p:sp>
    </p:spTree>
    <p:extLst>
      <p:ext uri="{BB962C8B-B14F-4D97-AF65-F5344CB8AC3E}">
        <p14:creationId xmlns:p14="http://schemas.microsoft.com/office/powerpoint/2010/main" val="1529341940"/>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ags" Target="../tags/tag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08800" y="180000"/>
            <a:ext cx="11641455" cy="860400"/>
          </a:xfrm>
          <a:prstGeom prst="rect">
            <a:avLst/>
          </a:prstGeom>
          <a:noFill/>
          <a:ln>
            <a:noFill/>
          </a:ln>
          <a:effectLst/>
        </p:spPr>
        <p:txBody>
          <a:bodyPr vert="horz" wrap="square" lIns="91440" tIns="0" rIns="0" bIns="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gray">
          <a:xfrm>
            <a:off x="208800" y="1165722"/>
            <a:ext cx="11641455"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marL="228600" marR="0" lvl="0" indent="-228600" algn="l" defTabSz="896938"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defRPr/>
            </a:pPr>
            <a:r>
              <a:rPr kumimoji="0" lang="en-US" sz="21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Click to edit Master text styles</a:t>
            </a:r>
          </a:p>
          <a:p>
            <a:pPr marL="457200" marR="0" lvl="1" indent="-228600" algn="l" defTabSz="896938"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Second level</a:t>
            </a:r>
          </a:p>
          <a:p>
            <a:pPr marL="685800" marR="0" lvl="2" indent="-228600" algn="l" defTabSz="896938"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Third level</a:t>
            </a:r>
          </a:p>
        </p:txBody>
      </p:sp>
      <p:sp>
        <p:nvSpPr>
          <p:cNvPr id="1034" name="Rectangle 10"/>
          <p:cNvSpPr>
            <a:spLocks noGrp="1" noChangeArrowheads="1"/>
          </p:cNvSpPr>
          <p:nvPr>
            <p:ph type="sldNum" sz="quarter" idx="4"/>
          </p:nvPr>
        </p:nvSpPr>
        <p:spPr bwMode="gray">
          <a:xfrm>
            <a:off x="5573848" y="6681674"/>
            <a:ext cx="1102497"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fld id="{49E8191D-B835-45D5-91BE-8CAFF430D317}" type="slidenum">
              <a:rPr lang="en-US" smtClean="0"/>
              <a:pPr>
                <a:defRPr/>
              </a:pPr>
              <a:t>‹#›</a:t>
            </a:fld>
            <a:endParaRPr lang="en-US" dirty="0"/>
          </a:p>
        </p:txBody>
      </p:sp>
      <p:sp>
        <p:nvSpPr>
          <p:cNvPr id="1035" name="Rectangle 11"/>
          <p:cNvSpPr>
            <a:spLocks noGrp="1" noChangeArrowheads="1"/>
          </p:cNvSpPr>
          <p:nvPr>
            <p:ph type="ftr" sz="quarter" idx="3"/>
          </p:nvPr>
        </p:nvSpPr>
        <p:spPr bwMode="gray">
          <a:xfrm>
            <a:off x="9855994" y="6681674"/>
            <a:ext cx="2160000" cy="17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900">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r>
              <a:rPr lang="en-US"/>
              <a:t>© Copyright IBM Corporation 2018, 2022</a:t>
            </a:r>
            <a:endParaRPr lang="en-US" dirty="0"/>
          </a:p>
        </p:txBody>
      </p:sp>
      <p:sp>
        <p:nvSpPr>
          <p:cNvPr id="7" name="Text Box 2"/>
          <p:cNvSpPr txBox="1">
            <a:spLocks noChangeArrowheads="1"/>
          </p:cNvSpPr>
          <p:nvPr userDrawn="1">
            <p:custDataLst>
              <p:tags r:id="rId31"/>
            </p:custDataLst>
          </p:nvPr>
        </p:nvSpPr>
        <p:spPr bwMode="auto">
          <a:xfrm>
            <a:off x="309600" y="6681674"/>
            <a:ext cx="504481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614363">
              <a:spcAft>
                <a:spcPct val="25000"/>
              </a:spcAft>
              <a:buClr>
                <a:srgbClr val="008ABF"/>
              </a:buClr>
              <a:buChar char="•"/>
              <a:defRPr sz="2000">
                <a:solidFill>
                  <a:schemeClr val="tx1"/>
                </a:solidFill>
                <a:latin typeface="Arial" panose="020B0604020202020204" pitchFamily="34" charset="0"/>
              </a:defRPr>
            </a:lvl1pPr>
            <a:lvl2pPr marL="307975" indent="-228600" defTabSz="614363">
              <a:spcAft>
                <a:spcPct val="25000"/>
              </a:spcAft>
              <a:buClr>
                <a:srgbClr val="008ABF"/>
              </a:buClr>
              <a:buFont typeface="Arial" panose="020B0604020202020204" pitchFamily="34" charset="0"/>
              <a:buChar char="–"/>
              <a:defRPr sz="1700">
                <a:solidFill>
                  <a:schemeClr val="tx1"/>
                </a:solidFill>
                <a:latin typeface="Arial" panose="020B0604020202020204" pitchFamily="34" charset="0"/>
              </a:defRPr>
            </a:lvl2pPr>
            <a:lvl3pPr marL="614363" indent="-223838" defTabSz="614363">
              <a:spcAft>
                <a:spcPct val="25000"/>
              </a:spcAft>
              <a:buClr>
                <a:srgbClr val="008ABF"/>
              </a:buClr>
              <a:buChar char="•"/>
              <a:defRPr sz="1700">
                <a:solidFill>
                  <a:schemeClr val="tx1"/>
                </a:solidFill>
                <a:latin typeface="Arial" panose="020B0604020202020204" pitchFamily="34" charset="0"/>
              </a:defRPr>
            </a:lvl3pPr>
            <a:lvl4pPr marL="922338" indent="-214313" defTabSz="614363">
              <a:spcAft>
                <a:spcPct val="25000"/>
              </a:spcAft>
              <a:buClr>
                <a:srgbClr val="1966B2"/>
              </a:buClr>
              <a:buFont typeface="Arial" panose="020B0604020202020204" pitchFamily="34" charset="0"/>
              <a:buChar char="–"/>
              <a:defRPr sz="1700">
                <a:solidFill>
                  <a:schemeClr val="tx1"/>
                </a:solidFill>
                <a:latin typeface="Arial" panose="020B0604020202020204" pitchFamily="34" charset="0"/>
              </a:defRPr>
            </a:lvl4pPr>
            <a:lvl5pPr marL="1228725" indent="-223838" defTabSz="614363">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5pPr>
            <a:lvl6pPr marL="16859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6pPr>
            <a:lvl7pPr marL="21431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7pPr>
            <a:lvl8pPr marL="26003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8pPr>
            <a:lvl9pPr marL="30575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9pPr>
          </a:lstStyle>
          <a:p>
            <a:pPr>
              <a:lnSpc>
                <a:spcPct val="100000"/>
              </a:lnSpc>
              <a:spcBef>
                <a:spcPts val="0"/>
              </a:spcBef>
              <a:spcAft>
                <a:spcPct val="0"/>
              </a:spcAft>
              <a:buClrTx/>
              <a:buFontTx/>
              <a:buNone/>
              <a:defRPr/>
            </a:pPr>
            <a:r>
              <a:rPr lang="en-US" sz="900">
                <a:solidFill>
                  <a:srgbClr val="565656"/>
                </a:solidFill>
                <a:latin typeface="IBM Plex Sans ExtraLight" panose="020B0303050203000203" pitchFamily="34" charset="0"/>
                <a:ea typeface="Verdana" panose="020B0604030504040204" pitchFamily="34" charset="0"/>
                <a:cs typeface="Arial" panose="020B0604020202020204" pitchFamily="34" charset="0"/>
              </a:rPr>
              <a:t>Introduction to IBM Watson Assistant</a:t>
            </a:r>
            <a:endParaRPr lang="en-US" sz="900" dirty="0">
              <a:solidFill>
                <a:srgbClr val="565656"/>
              </a:solidFill>
              <a:latin typeface="IBM Plex Sans ExtraLight" panose="020B0303050203000203" pitchFamily="34" charset="0"/>
              <a:ea typeface="Verdana" panose="020B060403050404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356" r:id="rId1"/>
    <p:sldLayoutId id="2147484355" r:id="rId2"/>
    <p:sldLayoutId id="2147484249" r:id="rId3"/>
    <p:sldLayoutId id="2147484357" r:id="rId4"/>
    <p:sldLayoutId id="2147484233" r:id="rId5"/>
    <p:sldLayoutId id="2147484234" r:id="rId6"/>
    <p:sldLayoutId id="2147484238" r:id="rId7"/>
    <p:sldLayoutId id="2147484292" r:id="rId8"/>
    <p:sldLayoutId id="2147484250" r:id="rId9"/>
    <p:sldLayoutId id="2147484251" r:id="rId10"/>
    <p:sldLayoutId id="2147484353" r:id="rId11"/>
    <p:sldLayoutId id="2147484361" r:id="rId12"/>
    <p:sldLayoutId id="2147484257" r:id="rId13"/>
    <p:sldLayoutId id="2147484258" r:id="rId14"/>
    <p:sldLayoutId id="2147484369" r:id="rId15"/>
    <p:sldLayoutId id="2147484253" r:id="rId16"/>
    <p:sldLayoutId id="2147484252" r:id="rId17"/>
    <p:sldLayoutId id="2147484255" r:id="rId18"/>
    <p:sldLayoutId id="2147484236" r:id="rId19"/>
    <p:sldLayoutId id="2147484237" r:id="rId20"/>
    <p:sldLayoutId id="2147484373" r:id="rId21"/>
    <p:sldLayoutId id="2147484260" r:id="rId22"/>
    <p:sldLayoutId id="2147484264" r:id="rId23"/>
    <p:sldLayoutId id="2147484242" r:id="rId24"/>
    <p:sldLayoutId id="2147484243" r:id="rId25"/>
    <p:sldLayoutId id="2147484244" r:id="rId26"/>
    <p:sldLayoutId id="2147484245" r:id="rId27"/>
    <p:sldLayoutId id="2147484246" r:id="rId28"/>
    <p:sldLayoutId id="2147484321" r:id="rId29"/>
  </p:sldLayoutIdLst>
  <p:hf sldNum="0" hdr="0" dt="0"/>
  <p:txStyles>
    <p:titleStyle>
      <a:lvl1pPr algn="l" defTabSz="896938" rtl="0" eaLnBrk="1" fontAlgn="base" hangingPunct="1">
        <a:lnSpc>
          <a:spcPct val="90000"/>
        </a:lnSpc>
        <a:spcBef>
          <a:spcPct val="0"/>
        </a:spcBef>
        <a:spcAft>
          <a:spcPct val="0"/>
        </a:spcAft>
        <a:defRPr sz="3200" b="1" i="0" u="none" kern="1200">
          <a:solidFill>
            <a:srgbClr val="000000"/>
          </a:solidFill>
          <a:latin typeface="IBM Plex Sans" panose="020B0503050203000203" pitchFamily="34" charset="0"/>
          <a:ea typeface="+mj-ea"/>
          <a:cs typeface="Arial" panose="020B0604020202020204" pitchFamily="34" charset="0"/>
        </a:defRPr>
      </a:lvl1pPr>
      <a:lvl2pPr algn="l" defTabSz="896938" rtl="0" eaLnBrk="1" fontAlgn="base" hangingPunct="1">
        <a:spcBef>
          <a:spcPct val="0"/>
        </a:spcBef>
        <a:spcAft>
          <a:spcPct val="0"/>
        </a:spcAft>
        <a:defRPr sz="2300" b="1">
          <a:solidFill>
            <a:srgbClr val="008ABF"/>
          </a:solidFill>
          <a:latin typeface="Arial" panose="020B0604020202020204" pitchFamily="34" charset="0"/>
        </a:defRPr>
      </a:lvl2pPr>
      <a:lvl3pPr algn="l" defTabSz="896938" rtl="0" eaLnBrk="1" fontAlgn="base" hangingPunct="1">
        <a:spcBef>
          <a:spcPct val="0"/>
        </a:spcBef>
        <a:spcAft>
          <a:spcPct val="0"/>
        </a:spcAft>
        <a:defRPr sz="2300" b="1">
          <a:solidFill>
            <a:srgbClr val="008ABF"/>
          </a:solidFill>
          <a:latin typeface="Arial" panose="020B0604020202020204" pitchFamily="34" charset="0"/>
        </a:defRPr>
      </a:lvl3pPr>
      <a:lvl4pPr algn="l" defTabSz="896938" rtl="0" eaLnBrk="1" fontAlgn="base" hangingPunct="1">
        <a:spcBef>
          <a:spcPct val="0"/>
        </a:spcBef>
        <a:spcAft>
          <a:spcPct val="0"/>
        </a:spcAft>
        <a:defRPr sz="2300" b="1">
          <a:solidFill>
            <a:srgbClr val="008ABF"/>
          </a:solidFill>
          <a:latin typeface="Arial" panose="020B0604020202020204" pitchFamily="34" charset="0"/>
        </a:defRPr>
      </a:lvl4pPr>
      <a:lvl5pPr algn="l" defTabSz="896938" rtl="0" eaLnBrk="1" fontAlgn="base" hangingPunct="1">
        <a:spcBef>
          <a:spcPct val="0"/>
        </a:spcBef>
        <a:spcAft>
          <a:spcPct val="0"/>
        </a:spcAft>
        <a:defRPr sz="2300" b="1">
          <a:solidFill>
            <a:srgbClr val="008ABF"/>
          </a:solidFill>
          <a:latin typeface="Arial" panose="020B0604020202020204" pitchFamily="34" charset="0"/>
        </a:defRPr>
      </a:lvl5pPr>
      <a:lvl6pPr marL="668381" algn="l" defTabSz="898137" rtl="0" eaLnBrk="1" fontAlgn="base" hangingPunct="1">
        <a:spcBef>
          <a:spcPct val="0"/>
        </a:spcBef>
        <a:spcAft>
          <a:spcPct val="0"/>
        </a:spcAft>
        <a:defRPr sz="2339" b="1">
          <a:solidFill>
            <a:srgbClr val="1966B2"/>
          </a:solidFill>
          <a:latin typeface="Arial" panose="020B0604020202020204" pitchFamily="34" charset="0"/>
        </a:defRPr>
      </a:lvl6pPr>
      <a:lvl7pPr marL="1336761" algn="l" defTabSz="898137" rtl="0" eaLnBrk="1" fontAlgn="base" hangingPunct="1">
        <a:spcBef>
          <a:spcPct val="0"/>
        </a:spcBef>
        <a:spcAft>
          <a:spcPct val="0"/>
        </a:spcAft>
        <a:defRPr sz="2339" b="1">
          <a:solidFill>
            <a:srgbClr val="1966B2"/>
          </a:solidFill>
          <a:latin typeface="Arial" panose="020B0604020202020204" pitchFamily="34" charset="0"/>
        </a:defRPr>
      </a:lvl7pPr>
      <a:lvl8pPr marL="2005142" algn="l" defTabSz="898137" rtl="0" eaLnBrk="1" fontAlgn="base" hangingPunct="1">
        <a:spcBef>
          <a:spcPct val="0"/>
        </a:spcBef>
        <a:spcAft>
          <a:spcPct val="0"/>
        </a:spcAft>
        <a:defRPr sz="2339" b="1">
          <a:solidFill>
            <a:srgbClr val="1966B2"/>
          </a:solidFill>
          <a:latin typeface="Arial" panose="020B0604020202020204" pitchFamily="34" charset="0"/>
        </a:defRPr>
      </a:lvl8pPr>
      <a:lvl9pPr marL="2673523" algn="l" defTabSz="898137" rtl="0" eaLnBrk="1" fontAlgn="base" hangingPunct="1">
        <a:spcBef>
          <a:spcPct val="0"/>
        </a:spcBef>
        <a:spcAft>
          <a:spcPct val="0"/>
        </a:spcAft>
        <a:defRPr sz="2339" b="1">
          <a:solidFill>
            <a:srgbClr val="1966B2"/>
          </a:solidFill>
          <a:latin typeface="Arial" panose="020B0604020202020204" pitchFamily="34" charset="0"/>
        </a:defRPr>
      </a:lvl9pPr>
    </p:titleStyle>
    <p:bodyStyle>
      <a:lvl1pPr marL="228600" marR="0" indent="-228600" algn="l" defTabSz="921600"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tab pos="230400" algn="l"/>
          <a:tab pos="457200" algn="l"/>
          <a:tab pos="687600" algn="l"/>
        </a:tabLst>
        <a:defRPr sz="2100" kern="1200">
          <a:solidFill>
            <a:schemeClr val="tx1"/>
          </a:solidFill>
          <a:latin typeface="IBM Plex Sans" panose="020B0503050203000203" pitchFamily="34" charset="0"/>
          <a:ea typeface="+mn-ea"/>
          <a:cs typeface="Arial" panose="020B0604020202020204" pitchFamily="34" charset="0"/>
        </a:defRPr>
      </a:lvl1pPr>
      <a:lvl2pPr marL="457200" marR="0" indent="-228600" algn="l" defTabSz="921600"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tab pos="457200" algn="l"/>
          <a:tab pos="687600" algn="l"/>
        </a:tabLst>
        <a:defRPr sz="1900" b="0" i="0" u="none" kern="1200">
          <a:solidFill>
            <a:schemeClr val="tx1"/>
          </a:solidFill>
          <a:latin typeface="IBM Plex Sans" panose="020B0503050203000203" pitchFamily="34" charset="0"/>
          <a:ea typeface="+mn-ea"/>
          <a:cs typeface="Arial" panose="020B0604020202020204" pitchFamily="34" charset="0"/>
        </a:defRPr>
      </a:lvl2pPr>
      <a:lvl3pPr marL="685800" marR="0" indent="-228600" algn="l" defTabSz="921600"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tab pos="687600" algn="l"/>
        </a:tabLst>
        <a:defRPr sz="1900" kern="1200">
          <a:solidFill>
            <a:schemeClr val="tx1"/>
          </a:solidFill>
          <a:latin typeface="IBM Plex Sans" panose="020B0503050203000203" pitchFamily="34" charset="0"/>
          <a:ea typeface="+mn-ea"/>
          <a:cs typeface="Arial" panose="020B0604020202020204" pitchFamily="34" charset="0"/>
        </a:defRPr>
      </a:lvl3pPr>
      <a:lvl4pPr marL="681037"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p:bodyStyle>
    <p:otherStyle>
      <a:defPPr>
        <a:defRPr lang="en-US"/>
      </a:defPPr>
      <a:lvl1pPr marL="0" algn="l" defTabSz="1336761" rtl="0" eaLnBrk="1" latinLnBrk="0" hangingPunct="1">
        <a:defRPr sz="2631" kern="1200">
          <a:solidFill>
            <a:schemeClr val="tx1"/>
          </a:solidFill>
          <a:latin typeface="+mn-lt"/>
          <a:ea typeface="+mn-ea"/>
          <a:cs typeface="+mn-cs"/>
        </a:defRPr>
      </a:lvl1pPr>
      <a:lvl2pPr marL="668381" algn="l" defTabSz="1336761" rtl="0" eaLnBrk="1" latinLnBrk="0" hangingPunct="1">
        <a:defRPr sz="2631" kern="1200">
          <a:solidFill>
            <a:schemeClr val="tx1"/>
          </a:solidFill>
          <a:latin typeface="+mn-lt"/>
          <a:ea typeface="+mn-ea"/>
          <a:cs typeface="+mn-cs"/>
        </a:defRPr>
      </a:lvl2pPr>
      <a:lvl3pPr marL="1336761" algn="l" defTabSz="1336761" rtl="0" eaLnBrk="1" latinLnBrk="0" hangingPunct="1">
        <a:defRPr sz="2631" kern="1200">
          <a:solidFill>
            <a:schemeClr val="tx1"/>
          </a:solidFill>
          <a:latin typeface="+mn-lt"/>
          <a:ea typeface="+mn-ea"/>
          <a:cs typeface="+mn-cs"/>
        </a:defRPr>
      </a:lvl3pPr>
      <a:lvl4pPr marL="2005142" algn="l" defTabSz="1336761" rtl="0" eaLnBrk="1" latinLnBrk="0" hangingPunct="1">
        <a:defRPr sz="2631" kern="1200">
          <a:solidFill>
            <a:schemeClr val="tx1"/>
          </a:solidFill>
          <a:latin typeface="+mn-lt"/>
          <a:ea typeface="+mn-ea"/>
          <a:cs typeface="+mn-cs"/>
        </a:defRPr>
      </a:lvl4pPr>
      <a:lvl5pPr marL="2673523" algn="l" defTabSz="1336761" rtl="0" eaLnBrk="1" latinLnBrk="0" hangingPunct="1">
        <a:defRPr sz="2631" kern="1200">
          <a:solidFill>
            <a:schemeClr val="tx1"/>
          </a:solidFill>
          <a:latin typeface="+mn-lt"/>
          <a:ea typeface="+mn-ea"/>
          <a:cs typeface="+mn-cs"/>
        </a:defRPr>
      </a:lvl5pPr>
      <a:lvl6pPr marL="3341903" algn="l" defTabSz="1336761" rtl="0" eaLnBrk="1" latinLnBrk="0" hangingPunct="1">
        <a:defRPr sz="2631" kern="1200">
          <a:solidFill>
            <a:schemeClr val="tx1"/>
          </a:solidFill>
          <a:latin typeface="+mn-lt"/>
          <a:ea typeface="+mn-ea"/>
          <a:cs typeface="+mn-cs"/>
        </a:defRPr>
      </a:lvl6pPr>
      <a:lvl7pPr marL="4010284" algn="l" defTabSz="1336761" rtl="0" eaLnBrk="1" latinLnBrk="0" hangingPunct="1">
        <a:defRPr sz="2631" kern="1200">
          <a:solidFill>
            <a:schemeClr val="tx1"/>
          </a:solidFill>
          <a:latin typeface="+mn-lt"/>
          <a:ea typeface="+mn-ea"/>
          <a:cs typeface="+mn-cs"/>
        </a:defRPr>
      </a:lvl7pPr>
      <a:lvl8pPr marL="4678665" algn="l" defTabSz="1336761" rtl="0" eaLnBrk="1" latinLnBrk="0" hangingPunct="1">
        <a:defRPr sz="2631" kern="1200">
          <a:solidFill>
            <a:schemeClr val="tx1"/>
          </a:solidFill>
          <a:latin typeface="+mn-lt"/>
          <a:ea typeface="+mn-ea"/>
          <a:cs typeface="+mn-cs"/>
        </a:defRPr>
      </a:lvl8pPr>
      <a:lvl9pPr marL="5347045" algn="l" defTabSz="1336761" rtl="0" eaLnBrk="1" latinLnBrk="0" hangingPunct="1">
        <a:defRPr sz="263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1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08800" y="180000"/>
            <a:ext cx="11641455" cy="860400"/>
          </a:xfrm>
          <a:prstGeom prst="rect">
            <a:avLst/>
          </a:prstGeom>
          <a:noFill/>
          <a:ln>
            <a:noFill/>
          </a:ln>
          <a:effec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208800" y="1165722"/>
            <a:ext cx="11641455"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marL="228600" marR="0" lvl="0" indent="-228600" algn="l" defTabSz="896938"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defRPr/>
            </a:pPr>
            <a:r>
              <a:rPr kumimoji="0" lang="en-US" sz="21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Click to edit Master text styles</a:t>
            </a:r>
          </a:p>
          <a:p>
            <a:pPr marL="457200" marR="0" lvl="1" indent="-228600" algn="l" defTabSz="896938"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Second level</a:t>
            </a:r>
          </a:p>
          <a:p>
            <a:pPr marL="685800" marR="0" lvl="2" indent="-228600" algn="l" defTabSz="896938"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Third level</a:t>
            </a:r>
          </a:p>
        </p:txBody>
      </p:sp>
      <p:sp>
        <p:nvSpPr>
          <p:cNvPr id="1034" name="Rectangle 10"/>
          <p:cNvSpPr>
            <a:spLocks noGrp="1" noChangeArrowheads="1"/>
          </p:cNvSpPr>
          <p:nvPr>
            <p:ph type="sldNum" sz="quarter" idx="4"/>
          </p:nvPr>
        </p:nvSpPr>
        <p:spPr bwMode="gray">
          <a:xfrm>
            <a:off x="5573848" y="6681674"/>
            <a:ext cx="1102497"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fld id="{49E8191D-B835-45D5-91BE-8CAFF430D317}" type="slidenum">
              <a:rPr lang="en-US" smtClean="0"/>
              <a:pPr>
                <a:defRPr/>
              </a:pPr>
              <a:t>‹#›</a:t>
            </a:fld>
            <a:endParaRPr lang="en-US" dirty="0"/>
          </a:p>
        </p:txBody>
      </p:sp>
      <p:sp>
        <p:nvSpPr>
          <p:cNvPr id="1035" name="Rectangle 11"/>
          <p:cNvSpPr>
            <a:spLocks noGrp="1" noChangeArrowheads="1"/>
          </p:cNvSpPr>
          <p:nvPr>
            <p:ph type="ftr" sz="quarter" idx="3"/>
          </p:nvPr>
        </p:nvSpPr>
        <p:spPr bwMode="gray">
          <a:xfrm>
            <a:off x="10133334" y="6681674"/>
            <a:ext cx="1919466" cy="17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900">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r>
              <a:rPr lang="en-US"/>
              <a:t>© Copyright IBM Corporation 2018, 2022</a:t>
            </a:r>
            <a:endParaRPr lang="en-US" dirty="0"/>
          </a:p>
        </p:txBody>
      </p:sp>
      <p:sp>
        <p:nvSpPr>
          <p:cNvPr id="7" name="Text Box 2"/>
          <p:cNvSpPr txBox="1">
            <a:spLocks noChangeArrowheads="1"/>
          </p:cNvSpPr>
          <p:nvPr userDrawn="1">
            <p:custDataLst>
              <p:tags r:id="rId31"/>
            </p:custDataLst>
          </p:nvPr>
        </p:nvSpPr>
        <p:spPr bwMode="auto">
          <a:xfrm>
            <a:off x="309600" y="6681674"/>
            <a:ext cx="504481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614363">
              <a:spcAft>
                <a:spcPct val="25000"/>
              </a:spcAft>
              <a:buClr>
                <a:srgbClr val="008ABF"/>
              </a:buClr>
              <a:buChar char="•"/>
              <a:defRPr sz="2000">
                <a:solidFill>
                  <a:schemeClr val="tx1"/>
                </a:solidFill>
                <a:latin typeface="Arial" panose="020B0604020202020204" pitchFamily="34" charset="0"/>
              </a:defRPr>
            </a:lvl1pPr>
            <a:lvl2pPr marL="307975" indent="-228600" defTabSz="614363">
              <a:spcAft>
                <a:spcPct val="25000"/>
              </a:spcAft>
              <a:buClr>
                <a:srgbClr val="008ABF"/>
              </a:buClr>
              <a:buFont typeface="Arial" panose="020B0604020202020204" pitchFamily="34" charset="0"/>
              <a:buChar char="–"/>
              <a:defRPr sz="1700">
                <a:solidFill>
                  <a:schemeClr val="tx1"/>
                </a:solidFill>
                <a:latin typeface="Arial" panose="020B0604020202020204" pitchFamily="34" charset="0"/>
              </a:defRPr>
            </a:lvl2pPr>
            <a:lvl3pPr marL="614363" indent="-223838" defTabSz="614363">
              <a:spcAft>
                <a:spcPct val="25000"/>
              </a:spcAft>
              <a:buClr>
                <a:srgbClr val="008ABF"/>
              </a:buClr>
              <a:buChar char="•"/>
              <a:defRPr sz="1700">
                <a:solidFill>
                  <a:schemeClr val="tx1"/>
                </a:solidFill>
                <a:latin typeface="Arial" panose="020B0604020202020204" pitchFamily="34" charset="0"/>
              </a:defRPr>
            </a:lvl3pPr>
            <a:lvl4pPr marL="922338" indent="-214313" defTabSz="614363">
              <a:spcAft>
                <a:spcPct val="25000"/>
              </a:spcAft>
              <a:buClr>
                <a:srgbClr val="1966B2"/>
              </a:buClr>
              <a:buFont typeface="Arial" panose="020B0604020202020204" pitchFamily="34" charset="0"/>
              <a:buChar char="–"/>
              <a:defRPr sz="1700">
                <a:solidFill>
                  <a:schemeClr val="tx1"/>
                </a:solidFill>
                <a:latin typeface="Arial" panose="020B0604020202020204" pitchFamily="34" charset="0"/>
              </a:defRPr>
            </a:lvl4pPr>
            <a:lvl5pPr marL="1228725" indent="-223838" defTabSz="614363">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5pPr>
            <a:lvl6pPr marL="16859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6pPr>
            <a:lvl7pPr marL="21431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7pPr>
            <a:lvl8pPr marL="26003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8pPr>
            <a:lvl9pPr marL="30575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9pPr>
          </a:lstStyle>
          <a:p>
            <a:pPr>
              <a:lnSpc>
                <a:spcPct val="100000"/>
              </a:lnSpc>
              <a:spcBef>
                <a:spcPts val="0"/>
              </a:spcBef>
              <a:spcAft>
                <a:spcPct val="0"/>
              </a:spcAft>
              <a:buClrTx/>
              <a:buFontTx/>
              <a:buNone/>
              <a:defRPr/>
            </a:pPr>
            <a:r>
              <a:rPr lang="en-US" sz="900">
                <a:solidFill>
                  <a:srgbClr val="565656"/>
                </a:solidFill>
                <a:latin typeface="IBM Plex Sans ExtraLight" panose="020B0303050203000203" pitchFamily="34" charset="0"/>
                <a:ea typeface="Verdana" panose="020B0604030504040204" pitchFamily="34" charset="0"/>
                <a:cs typeface="Arial" panose="020B0604020202020204" pitchFamily="34" charset="0"/>
              </a:rPr>
              <a:t>Introduction to IBM Watson Assistant</a:t>
            </a:r>
            <a:endParaRPr lang="en-US" sz="900" dirty="0">
              <a:solidFill>
                <a:srgbClr val="565656"/>
              </a:solidFill>
              <a:latin typeface="IBM Plex Sans ExtraLight" panose="020B0303050203000203"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152115858"/>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25" r:id="rId3"/>
    <p:sldLayoutId id="2147484360" r:id="rId4"/>
    <p:sldLayoutId id="2147484327" r:id="rId5"/>
    <p:sldLayoutId id="2147484328" r:id="rId6"/>
    <p:sldLayoutId id="2147484329" r:id="rId7"/>
    <p:sldLayoutId id="2147484330" r:id="rId8"/>
    <p:sldLayoutId id="2147484351" r:id="rId9"/>
    <p:sldLayoutId id="2147484332" r:id="rId10"/>
    <p:sldLayoutId id="2147484333" r:id="rId11"/>
    <p:sldLayoutId id="2147484354" r:id="rId12"/>
    <p:sldLayoutId id="2147484363" r:id="rId13"/>
    <p:sldLayoutId id="2147484366" r:id="rId14"/>
    <p:sldLayoutId id="2147484367" r:id="rId15"/>
    <p:sldLayoutId id="2147484370" r:id="rId16"/>
    <p:sldLayoutId id="2147484338" r:id="rId17"/>
    <p:sldLayoutId id="2147484339" r:id="rId18"/>
    <p:sldLayoutId id="2147484340" r:id="rId19"/>
    <p:sldLayoutId id="2147484341" r:id="rId20"/>
    <p:sldLayoutId id="2147484374" r:id="rId21"/>
    <p:sldLayoutId id="2147484343" r:id="rId22"/>
    <p:sldLayoutId id="2147484344" r:id="rId23"/>
    <p:sldLayoutId id="2147484345" r:id="rId24"/>
    <p:sldLayoutId id="2147484346" r:id="rId25"/>
    <p:sldLayoutId id="2147484347" r:id="rId26"/>
    <p:sldLayoutId id="2147484348" r:id="rId27"/>
    <p:sldLayoutId id="2147484349" r:id="rId28"/>
    <p:sldLayoutId id="2147484368" r:id="rId29"/>
  </p:sldLayoutIdLst>
  <p:hf sldNum="0" hdr="0" dt="0"/>
  <p:txStyles>
    <p:titleStyle>
      <a:lvl1pPr algn="l" defTabSz="896938" rtl="0" eaLnBrk="1" fontAlgn="base" hangingPunct="1">
        <a:lnSpc>
          <a:spcPct val="90000"/>
        </a:lnSpc>
        <a:spcBef>
          <a:spcPct val="0"/>
        </a:spcBef>
        <a:spcAft>
          <a:spcPct val="0"/>
        </a:spcAft>
        <a:defRPr sz="3200" b="1" i="0" u="none" kern="1200">
          <a:solidFill>
            <a:srgbClr val="000000"/>
          </a:solidFill>
          <a:latin typeface="IBM Plex Sans" panose="020B0503050203000203" pitchFamily="34" charset="0"/>
          <a:ea typeface="+mj-ea"/>
          <a:cs typeface="Arial" panose="020B0604020202020204" pitchFamily="34" charset="0"/>
        </a:defRPr>
      </a:lvl1pPr>
      <a:lvl2pPr algn="l" defTabSz="896938" rtl="0" eaLnBrk="1" fontAlgn="base" hangingPunct="1">
        <a:spcBef>
          <a:spcPct val="0"/>
        </a:spcBef>
        <a:spcAft>
          <a:spcPct val="0"/>
        </a:spcAft>
        <a:defRPr sz="2300" b="1">
          <a:solidFill>
            <a:srgbClr val="008ABF"/>
          </a:solidFill>
          <a:latin typeface="Arial" panose="020B0604020202020204" pitchFamily="34" charset="0"/>
        </a:defRPr>
      </a:lvl2pPr>
      <a:lvl3pPr algn="l" defTabSz="896938" rtl="0" eaLnBrk="1" fontAlgn="base" hangingPunct="1">
        <a:spcBef>
          <a:spcPct val="0"/>
        </a:spcBef>
        <a:spcAft>
          <a:spcPct val="0"/>
        </a:spcAft>
        <a:defRPr sz="2300" b="1">
          <a:solidFill>
            <a:srgbClr val="008ABF"/>
          </a:solidFill>
          <a:latin typeface="Arial" panose="020B0604020202020204" pitchFamily="34" charset="0"/>
        </a:defRPr>
      </a:lvl3pPr>
      <a:lvl4pPr algn="l" defTabSz="896938" rtl="0" eaLnBrk="1" fontAlgn="base" hangingPunct="1">
        <a:spcBef>
          <a:spcPct val="0"/>
        </a:spcBef>
        <a:spcAft>
          <a:spcPct val="0"/>
        </a:spcAft>
        <a:defRPr sz="2300" b="1">
          <a:solidFill>
            <a:srgbClr val="008ABF"/>
          </a:solidFill>
          <a:latin typeface="Arial" panose="020B0604020202020204" pitchFamily="34" charset="0"/>
        </a:defRPr>
      </a:lvl4pPr>
      <a:lvl5pPr algn="l" defTabSz="896938" rtl="0" eaLnBrk="1" fontAlgn="base" hangingPunct="1">
        <a:spcBef>
          <a:spcPct val="0"/>
        </a:spcBef>
        <a:spcAft>
          <a:spcPct val="0"/>
        </a:spcAft>
        <a:defRPr sz="2300" b="1">
          <a:solidFill>
            <a:srgbClr val="008ABF"/>
          </a:solidFill>
          <a:latin typeface="Arial" panose="020B0604020202020204" pitchFamily="34" charset="0"/>
        </a:defRPr>
      </a:lvl5pPr>
      <a:lvl6pPr marL="668381" algn="l" defTabSz="898137" rtl="0" eaLnBrk="1" fontAlgn="base" hangingPunct="1">
        <a:spcBef>
          <a:spcPct val="0"/>
        </a:spcBef>
        <a:spcAft>
          <a:spcPct val="0"/>
        </a:spcAft>
        <a:defRPr sz="2339" b="1">
          <a:solidFill>
            <a:srgbClr val="1966B2"/>
          </a:solidFill>
          <a:latin typeface="Arial" panose="020B0604020202020204" pitchFamily="34" charset="0"/>
        </a:defRPr>
      </a:lvl6pPr>
      <a:lvl7pPr marL="1336761" algn="l" defTabSz="898137" rtl="0" eaLnBrk="1" fontAlgn="base" hangingPunct="1">
        <a:spcBef>
          <a:spcPct val="0"/>
        </a:spcBef>
        <a:spcAft>
          <a:spcPct val="0"/>
        </a:spcAft>
        <a:defRPr sz="2339" b="1">
          <a:solidFill>
            <a:srgbClr val="1966B2"/>
          </a:solidFill>
          <a:latin typeface="Arial" panose="020B0604020202020204" pitchFamily="34" charset="0"/>
        </a:defRPr>
      </a:lvl7pPr>
      <a:lvl8pPr marL="2005142" algn="l" defTabSz="898137" rtl="0" eaLnBrk="1" fontAlgn="base" hangingPunct="1">
        <a:spcBef>
          <a:spcPct val="0"/>
        </a:spcBef>
        <a:spcAft>
          <a:spcPct val="0"/>
        </a:spcAft>
        <a:defRPr sz="2339" b="1">
          <a:solidFill>
            <a:srgbClr val="1966B2"/>
          </a:solidFill>
          <a:latin typeface="Arial" panose="020B0604020202020204" pitchFamily="34" charset="0"/>
        </a:defRPr>
      </a:lvl8pPr>
      <a:lvl9pPr marL="2673523" algn="l" defTabSz="898137" rtl="0" eaLnBrk="1" fontAlgn="base" hangingPunct="1">
        <a:spcBef>
          <a:spcPct val="0"/>
        </a:spcBef>
        <a:spcAft>
          <a:spcPct val="0"/>
        </a:spcAft>
        <a:defRPr sz="2339" b="1">
          <a:solidFill>
            <a:srgbClr val="1966B2"/>
          </a:solidFill>
          <a:latin typeface="Arial" panose="020B0604020202020204" pitchFamily="34" charset="0"/>
        </a:defRPr>
      </a:lvl9pPr>
    </p:titleStyle>
    <p:bodyStyle>
      <a:lvl1pPr marL="228600" marR="0" indent="-228600" algn="l" defTabSz="921600"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tab pos="230400" algn="l"/>
          <a:tab pos="457200" algn="l"/>
          <a:tab pos="687600" algn="l"/>
        </a:tabLst>
        <a:defRPr sz="2100" kern="1200">
          <a:solidFill>
            <a:schemeClr val="tx1"/>
          </a:solidFill>
          <a:latin typeface="IBM Plex Sans" panose="020B0503050203000203" pitchFamily="34" charset="0"/>
          <a:ea typeface="+mn-ea"/>
          <a:cs typeface="Arial" panose="020B0604020202020204" pitchFamily="34" charset="0"/>
        </a:defRPr>
      </a:lvl1pPr>
      <a:lvl2pPr marL="457200" marR="0" indent="-228600" algn="l" defTabSz="921600"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tab pos="457200" algn="l"/>
          <a:tab pos="687600" algn="l"/>
        </a:tabLst>
        <a:defRPr sz="1900" b="0" i="0" u="none" kern="1200">
          <a:solidFill>
            <a:schemeClr val="tx1"/>
          </a:solidFill>
          <a:latin typeface="IBM Plex Sans" panose="020B0503050203000203" pitchFamily="34" charset="0"/>
          <a:ea typeface="+mn-ea"/>
          <a:cs typeface="Arial" panose="020B0604020202020204" pitchFamily="34" charset="0"/>
        </a:defRPr>
      </a:lvl2pPr>
      <a:lvl3pPr marL="685800" marR="0" indent="-228600" algn="l" defTabSz="921600"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tab pos="687600" algn="l"/>
        </a:tabLst>
        <a:defRPr sz="1900" kern="1200">
          <a:solidFill>
            <a:schemeClr val="tx1"/>
          </a:solidFill>
          <a:latin typeface="IBM Plex Sans" panose="020B0503050203000203" pitchFamily="34" charset="0"/>
          <a:ea typeface="+mn-ea"/>
          <a:cs typeface="Arial" panose="020B0604020202020204" pitchFamily="34" charset="0"/>
        </a:defRPr>
      </a:lvl3pPr>
      <a:lvl4pPr marL="681037"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p:bodyStyle>
    <p:otherStyle>
      <a:defPPr>
        <a:defRPr lang="en-US"/>
      </a:defPPr>
      <a:lvl1pPr marL="0" algn="l" defTabSz="1336761" rtl="0" eaLnBrk="1" latinLnBrk="0" hangingPunct="1">
        <a:defRPr sz="2631" kern="1200">
          <a:solidFill>
            <a:schemeClr val="tx1"/>
          </a:solidFill>
          <a:latin typeface="+mn-lt"/>
          <a:ea typeface="+mn-ea"/>
          <a:cs typeface="+mn-cs"/>
        </a:defRPr>
      </a:lvl1pPr>
      <a:lvl2pPr marL="668381" algn="l" defTabSz="1336761" rtl="0" eaLnBrk="1" latinLnBrk="0" hangingPunct="1">
        <a:defRPr sz="2631" kern="1200">
          <a:solidFill>
            <a:schemeClr val="tx1"/>
          </a:solidFill>
          <a:latin typeface="+mn-lt"/>
          <a:ea typeface="+mn-ea"/>
          <a:cs typeface="+mn-cs"/>
        </a:defRPr>
      </a:lvl2pPr>
      <a:lvl3pPr marL="1336761" algn="l" defTabSz="1336761" rtl="0" eaLnBrk="1" latinLnBrk="0" hangingPunct="1">
        <a:defRPr sz="2631" kern="1200">
          <a:solidFill>
            <a:schemeClr val="tx1"/>
          </a:solidFill>
          <a:latin typeface="+mn-lt"/>
          <a:ea typeface="+mn-ea"/>
          <a:cs typeface="+mn-cs"/>
        </a:defRPr>
      </a:lvl3pPr>
      <a:lvl4pPr marL="2005142" algn="l" defTabSz="1336761" rtl="0" eaLnBrk="1" latinLnBrk="0" hangingPunct="1">
        <a:defRPr sz="2631" kern="1200">
          <a:solidFill>
            <a:schemeClr val="tx1"/>
          </a:solidFill>
          <a:latin typeface="+mn-lt"/>
          <a:ea typeface="+mn-ea"/>
          <a:cs typeface="+mn-cs"/>
        </a:defRPr>
      </a:lvl4pPr>
      <a:lvl5pPr marL="2673523" algn="l" defTabSz="1336761" rtl="0" eaLnBrk="1" latinLnBrk="0" hangingPunct="1">
        <a:defRPr sz="2631" kern="1200">
          <a:solidFill>
            <a:schemeClr val="tx1"/>
          </a:solidFill>
          <a:latin typeface="+mn-lt"/>
          <a:ea typeface="+mn-ea"/>
          <a:cs typeface="+mn-cs"/>
        </a:defRPr>
      </a:lvl5pPr>
      <a:lvl6pPr marL="3341903" algn="l" defTabSz="1336761" rtl="0" eaLnBrk="1" latinLnBrk="0" hangingPunct="1">
        <a:defRPr sz="2631" kern="1200">
          <a:solidFill>
            <a:schemeClr val="tx1"/>
          </a:solidFill>
          <a:latin typeface="+mn-lt"/>
          <a:ea typeface="+mn-ea"/>
          <a:cs typeface="+mn-cs"/>
        </a:defRPr>
      </a:lvl6pPr>
      <a:lvl7pPr marL="4010284" algn="l" defTabSz="1336761" rtl="0" eaLnBrk="1" latinLnBrk="0" hangingPunct="1">
        <a:defRPr sz="2631" kern="1200">
          <a:solidFill>
            <a:schemeClr val="tx1"/>
          </a:solidFill>
          <a:latin typeface="+mn-lt"/>
          <a:ea typeface="+mn-ea"/>
          <a:cs typeface="+mn-cs"/>
        </a:defRPr>
      </a:lvl7pPr>
      <a:lvl8pPr marL="4678665" algn="l" defTabSz="1336761" rtl="0" eaLnBrk="1" latinLnBrk="0" hangingPunct="1">
        <a:defRPr sz="2631" kern="1200">
          <a:solidFill>
            <a:schemeClr val="tx1"/>
          </a:solidFill>
          <a:latin typeface="+mn-lt"/>
          <a:ea typeface="+mn-ea"/>
          <a:cs typeface="+mn-cs"/>
        </a:defRPr>
      </a:lvl8pPr>
      <a:lvl9pPr marL="5347045" algn="l" defTabSz="1336761" rtl="0" eaLnBrk="1" latinLnBrk="0" hangingPunct="1">
        <a:defRPr sz="263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6.xml"/><Relationship Id="rId1" Type="http://schemas.openxmlformats.org/officeDocument/2006/relationships/tags" Target="../tags/tag12.xml"/><Relationship Id="rId5" Type="http://schemas.openxmlformats.org/officeDocument/2006/relationships/image" Target="../media/image76.svg"/><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3.xml"/><Relationship Id="rId1" Type="http://schemas.openxmlformats.org/officeDocument/2006/relationships/themeOverride" Target="../theme/themeOverride1.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6.xml"/><Relationship Id="rId1" Type="http://schemas.openxmlformats.org/officeDocument/2006/relationships/tags" Target="../tags/tag14.xml"/><Relationship Id="rId5" Type="http://schemas.openxmlformats.org/officeDocument/2006/relationships/image" Target="../media/image76.sv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15.xml"/><Relationship Id="rId5" Type="http://schemas.openxmlformats.org/officeDocument/2006/relationships/image" Target="../media/image76.sv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6.xml"/><Relationship Id="rId1" Type="http://schemas.openxmlformats.org/officeDocument/2006/relationships/tags" Target="../tags/tag16.xml"/><Relationship Id="rId5" Type="http://schemas.openxmlformats.org/officeDocument/2006/relationships/image" Target="../media/image78.svg"/><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6.xml"/><Relationship Id="rId1" Type="http://schemas.openxmlformats.org/officeDocument/2006/relationships/tags" Target="../tags/tag17.xml"/><Relationship Id="rId5" Type="http://schemas.openxmlformats.org/officeDocument/2006/relationships/image" Target="../media/image78.svg"/><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tags" Target="../tags/tag18.xml"/><Relationship Id="rId5" Type="http://schemas.openxmlformats.org/officeDocument/2006/relationships/image" Target="../media/image78.sv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19.xml"/><Relationship Id="rId5" Type="http://schemas.openxmlformats.org/officeDocument/2006/relationships/image" Target="../media/image78.svg"/><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Introduction to IBM Watson Assistant</a:t>
            </a:r>
            <a:endParaRPr lang="en-GB" dirty="0"/>
          </a:p>
        </p:txBody>
      </p:sp>
      <p:sp>
        <p:nvSpPr>
          <p:cNvPr id="6" name="Text Placeholder 5"/>
          <p:cNvSpPr>
            <a:spLocks noGrp="1"/>
          </p:cNvSpPr>
          <p:nvPr>
            <p:ph type="body" sz="quarter" idx="11"/>
          </p:nvPr>
        </p:nvSpPr>
        <p:spPr/>
        <p:txBody>
          <a:bodyPr/>
          <a:lstStyle/>
          <a:p>
            <a:endParaRPr lang="en-GB" dirty="0"/>
          </a:p>
        </p:txBody>
      </p:sp>
      <p:sp>
        <p:nvSpPr>
          <p:cNvPr id="3" name="Footer Placeholder 2">
            <a:extLst>
              <a:ext uri="{FF2B5EF4-FFF2-40B4-BE49-F238E27FC236}">
                <a16:creationId xmlns:a16="http://schemas.microsoft.com/office/drawing/2014/main" id="{73DD070A-52D1-DCD5-00DE-2F077D4798C4}"/>
              </a:ext>
            </a:extLst>
          </p:cNvPr>
          <p:cNvSpPr>
            <a:spLocks noGrp="1"/>
          </p:cNvSpPr>
          <p:nvPr>
            <p:ph type="ftr" sz="quarter" idx="10"/>
          </p:nvPr>
        </p:nvSpPr>
        <p:spPr/>
        <p:txBody>
          <a:bodyPr/>
          <a:lstStyle/>
          <a:p>
            <a:pPr>
              <a:defRPr/>
            </a:pPr>
            <a:r>
              <a:rPr lang="en-US"/>
              <a:t>© Copyright IBM Corporation 2018, 2022</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1604-38EB-433D-9FF6-C5152A499E8E}"/>
              </a:ext>
            </a:extLst>
          </p:cNvPr>
          <p:cNvSpPr>
            <a:spLocks noGrp="1"/>
          </p:cNvSpPr>
          <p:nvPr>
            <p:ph type="title"/>
          </p:nvPr>
        </p:nvSpPr>
        <p:spPr/>
        <p:txBody>
          <a:bodyPr/>
          <a:lstStyle/>
          <a:p>
            <a:r>
              <a:rPr lang="en-US" dirty="0"/>
              <a:t>Building your assistant with Action and Step</a:t>
            </a:r>
          </a:p>
        </p:txBody>
      </p:sp>
      <p:sp>
        <p:nvSpPr>
          <p:cNvPr id="3" name="Content Placeholder 2">
            <a:extLst>
              <a:ext uri="{FF2B5EF4-FFF2-40B4-BE49-F238E27FC236}">
                <a16:creationId xmlns:a16="http://schemas.microsoft.com/office/drawing/2014/main" id="{DFA1B68A-25C0-4C30-8304-AA2933E8A8A6}"/>
              </a:ext>
            </a:extLst>
          </p:cNvPr>
          <p:cNvSpPr>
            <a:spLocks noGrp="1"/>
          </p:cNvSpPr>
          <p:nvPr>
            <p:ph idx="1"/>
          </p:nvPr>
        </p:nvSpPr>
        <p:spPr>
          <a:xfrm>
            <a:off x="208801" y="1164168"/>
            <a:ext cx="6858974" cy="5513832"/>
          </a:xfrm>
        </p:spPr>
        <p:txBody>
          <a:bodyPr/>
          <a:lstStyle/>
          <a:p>
            <a:r>
              <a:rPr lang="en-US" dirty="0"/>
              <a:t>Like a human personal assistant, the assistant you build helps your customers perform tasks and answer questions. To accomplish this, you define actions for the assistant.</a:t>
            </a:r>
          </a:p>
          <a:p>
            <a:pPr algn="l" fontAlgn="base"/>
            <a:r>
              <a:rPr lang="en-US" b="0" i="0" dirty="0">
                <a:solidFill>
                  <a:srgbClr val="2D3F49"/>
                </a:solidFill>
                <a:effectLst/>
                <a:latin typeface="IBM Plex Sans" panose="020B0503050203000203" pitchFamily="34" charset="0"/>
              </a:rPr>
              <a:t>What is an Action? </a:t>
            </a:r>
          </a:p>
          <a:p>
            <a:pPr lvl="1"/>
            <a:r>
              <a:rPr lang="en-US" b="0" i="0" dirty="0">
                <a:solidFill>
                  <a:srgbClr val="2D3F49"/>
                </a:solidFill>
                <a:effectLst/>
                <a:latin typeface="IBM Plex Sans" panose="020B0503050203000203" pitchFamily="34" charset="0"/>
              </a:rPr>
              <a:t>An action is a problem or a task that your customer wants to resolve. For example, paying a bill, getting an invoice, getting the balance in a bank account, withdrawing money, saying hello, or asking about the weather might all be an action in your assistant.</a:t>
            </a:r>
          </a:p>
          <a:p>
            <a:pPr algn="l" fontAlgn="base"/>
            <a:r>
              <a:rPr lang="en-US" b="0" i="0" dirty="0">
                <a:solidFill>
                  <a:srgbClr val="2D3F49"/>
                </a:solidFill>
                <a:effectLst/>
                <a:latin typeface="IBM Plex Sans" panose="020B0503050203000203" pitchFamily="34" charset="0"/>
              </a:rPr>
              <a:t>What is a Step?</a:t>
            </a:r>
          </a:p>
          <a:p>
            <a:pPr lvl="1"/>
            <a:r>
              <a:rPr lang="en-US" b="0" i="0" dirty="0">
                <a:solidFill>
                  <a:srgbClr val="2D3F49"/>
                </a:solidFill>
                <a:effectLst/>
                <a:latin typeface="IBM Plex Sans" panose="020B0503050203000203" pitchFamily="34" charset="0"/>
              </a:rPr>
              <a:t>A step is a back-and-forth interaction between your assistant and your customer.</a:t>
            </a:r>
          </a:p>
          <a:p>
            <a:pPr lvl="1"/>
            <a:r>
              <a:rPr lang="en-US" b="0" i="0" dirty="0">
                <a:solidFill>
                  <a:srgbClr val="2D3F49"/>
                </a:solidFill>
                <a:effectLst/>
                <a:latin typeface="IBM Plex Sans" panose="020B0503050203000203" pitchFamily="34" charset="0"/>
              </a:rPr>
              <a:t>Steps represent the clarification questions, final answers, or human agent handoff points in the action.</a:t>
            </a:r>
          </a:p>
          <a:p>
            <a:endParaRPr lang="en-US" dirty="0"/>
          </a:p>
          <a:p>
            <a:endParaRPr lang="en-US" dirty="0"/>
          </a:p>
          <a:p>
            <a:endParaRPr lang="en-US" dirty="0"/>
          </a:p>
          <a:p>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F9B67BB8-31E4-4FC5-AF7B-1244F3E82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073" y="1146167"/>
            <a:ext cx="4519181" cy="5513833"/>
          </a:xfrm>
          <a:prstGeom prst="rect">
            <a:avLst/>
          </a:prstGeom>
        </p:spPr>
      </p:pic>
      <p:sp>
        <p:nvSpPr>
          <p:cNvPr id="4" name="Footer Placeholder 3">
            <a:extLst>
              <a:ext uri="{FF2B5EF4-FFF2-40B4-BE49-F238E27FC236}">
                <a16:creationId xmlns:a16="http://schemas.microsoft.com/office/drawing/2014/main" id="{2C9FA92E-44D3-1FF1-9204-56514254027D}"/>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091573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9BC7-4A38-42F9-AF16-40FA0CEA9725}"/>
              </a:ext>
            </a:extLst>
          </p:cNvPr>
          <p:cNvSpPr>
            <a:spLocks noGrp="1"/>
          </p:cNvSpPr>
          <p:nvPr>
            <p:ph type="title"/>
          </p:nvPr>
        </p:nvSpPr>
        <p:spPr/>
        <p:txBody>
          <a:bodyPr/>
          <a:lstStyle/>
          <a:p>
            <a:r>
              <a:rPr lang="en-US" b="1" dirty="0"/>
              <a:t>Actions benefits</a:t>
            </a:r>
            <a:endParaRPr lang="en-US" dirty="0"/>
          </a:p>
        </p:txBody>
      </p:sp>
      <p:sp>
        <p:nvSpPr>
          <p:cNvPr id="3" name="Content Placeholder 2">
            <a:extLst>
              <a:ext uri="{FF2B5EF4-FFF2-40B4-BE49-F238E27FC236}">
                <a16:creationId xmlns:a16="http://schemas.microsoft.com/office/drawing/2014/main" id="{74B36B13-18F8-482D-9178-C91F513F6EE4}"/>
              </a:ext>
            </a:extLst>
          </p:cNvPr>
          <p:cNvSpPr>
            <a:spLocks noGrp="1"/>
          </p:cNvSpPr>
          <p:nvPr>
            <p:ph idx="1"/>
          </p:nvPr>
        </p:nvSpPr>
        <p:spPr/>
        <p:txBody>
          <a:bodyPr/>
          <a:lstStyle/>
          <a:p>
            <a:r>
              <a:rPr lang="en-US" dirty="0"/>
              <a:t>Using actions is the best choice when you want to approach the assistant with a focus on content.</a:t>
            </a:r>
          </a:p>
          <a:p>
            <a:r>
              <a:rPr lang="en-US" dirty="0"/>
              <a:t>The process of creating a conversational flow is easier. People who have expertise with customer care can write the words that your assistant says.</a:t>
            </a:r>
          </a:p>
          <a:p>
            <a:r>
              <a:rPr lang="en-US" dirty="0"/>
              <a:t>Actions provide better visibility into the customer's interaction and satisfaction with the assistant.</a:t>
            </a:r>
          </a:p>
          <a:p>
            <a:r>
              <a:rPr lang="en-US" dirty="0"/>
              <a:t>The conversation designer doesn't have to manage data collected during the conversation. By default, your assistant collects and stores information for the duration of the current action.</a:t>
            </a:r>
          </a:p>
          <a:p>
            <a:r>
              <a:rPr lang="en-US" dirty="0"/>
              <a:t>Many people can work at the same time in separate, self-contained actions. The order of actions within a conversation doesn't matter. </a:t>
            </a:r>
          </a:p>
        </p:txBody>
      </p:sp>
      <p:sp>
        <p:nvSpPr>
          <p:cNvPr id="4" name="Footer Placeholder 3">
            <a:extLst>
              <a:ext uri="{FF2B5EF4-FFF2-40B4-BE49-F238E27FC236}">
                <a16:creationId xmlns:a16="http://schemas.microsoft.com/office/drawing/2014/main" id="{5A6EBA93-D5AB-5387-B2CB-E6AA98B8D813}"/>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413254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your first assistant</a:t>
            </a:r>
          </a:p>
        </p:txBody>
      </p:sp>
      <p:sp>
        <p:nvSpPr>
          <p:cNvPr id="3" name="Content Placeholder 2"/>
          <p:cNvSpPr>
            <a:spLocks noGrp="1"/>
          </p:cNvSpPr>
          <p:nvPr>
            <p:ph idx="1"/>
          </p:nvPr>
        </p:nvSpPr>
        <p:spPr>
          <a:xfrm>
            <a:off x="208801" y="1164168"/>
            <a:ext cx="4550188" cy="5513832"/>
          </a:xfrm>
        </p:spPr>
        <p:txBody>
          <a:bodyPr/>
          <a:lstStyle/>
          <a:p>
            <a:pPr marL="457200" indent="-457200">
              <a:buFont typeface="+mj-lt"/>
              <a:buAutoNum type="arabicPeriod"/>
            </a:pPr>
            <a:r>
              <a:rPr lang="en-GB" dirty="0"/>
              <a:t>Create a Watson Assistant service instance. </a:t>
            </a:r>
          </a:p>
          <a:p>
            <a:pPr marL="457200" indent="-457200">
              <a:buFont typeface="+mj-lt"/>
              <a:buAutoNum type="arabicPeriod"/>
            </a:pPr>
            <a:r>
              <a:rPr lang="en-GB" dirty="0"/>
              <a:t>Launch the Watson assistant tool. </a:t>
            </a:r>
          </a:p>
          <a:p>
            <a:endParaRPr lang="en-GB" dirty="0"/>
          </a:p>
          <a:p>
            <a:pPr marL="0" indent="0">
              <a:buNone/>
            </a:pPr>
            <a:endParaRPr lang="en-GB" dirty="0"/>
          </a:p>
          <a:p>
            <a:endParaRPr lang="en-GB" dirty="0"/>
          </a:p>
        </p:txBody>
      </p:sp>
      <p:pic>
        <p:nvPicPr>
          <p:cNvPr id="5" name="Picture 4">
            <a:extLst>
              <a:ext uri="{FF2B5EF4-FFF2-40B4-BE49-F238E27FC236}">
                <a16:creationId xmlns:a16="http://schemas.microsoft.com/office/drawing/2014/main" id="{6B589DE1-CA80-4671-988E-53AF878460B7}"/>
              </a:ext>
            </a:extLst>
          </p:cNvPr>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061084" y="1164168"/>
            <a:ext cx="6954910" cy="3351408"/>
          </a:xfrm>
          <a:prstGeom prst="rect">
            <a:avLst/>
          </a:prstGeom>
          <a:noFill/>
          <a:ln>
            <a:noFill/>
          </a:ln>
        </p:spPr>
      </p:pic>
      <p:pic>
        <p:nvPicPr>
          <p:cNvPr id="6" name="Picture 5">
            <a:extLst>
              <a:ext uri="{FF2B5EF4-FFF2-40B4-BE49-F238E27FC236}">
                <a16:creationId xmlns:a16="http://schemas.microsoft.com/office/drawing/2014/main" id="{97892DA9-D3DF-4790-A754-CC9C6CDC55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782434" y="4652861"/>
            <a:ext cx="7876166" cy="1711824"/>
          </a:xfrm>
          <a:prstGeom prst="rect">
            <a:avLst/>
          </a:prstGeom>
          <a:noFill/>
          <a:ln>
            <a:noFill/>
          </a:ln>
        </p:spPr>
      </p:pic>
      <p:grpSp>
        <p:nvGrpSpPr>
          <p:cNvPr id="7" name="Group 6">
            <a:extLst>
              <a:ext uri="{FF2B5EF4-FFF2-40B4-BE49-F238E27FC236}">
                <a16:creationId xmlns:a16="http://schemas.microsoft.com/office/drawing/2014/main" id="{A250F12A-DBA0-440C-9BC8-F88C48DF4FEA}"/>
              </a:ext>
            </a:extLst>
          </p:cNvPr>
          <p:cNvGrpSpPr/>
          <p:nvPr/>
        </p:nvGrpSpPr>
        <p:grpSpPr>
          <a:xfrm>
            <a:off x="4465681" y="1177685"/>
            <a:ext cx="400054" cy="400050"/>
            <a:chOff x="7188708" y="502069"/>
            <a:chExt cx="400054" cy="400050"/>
          </a:xfrm>
        </p:grpSpPr>
        <p:grpSp>
          <p:nvGrpSpPr>
            <p:cNvPr id="8" name="Group 7">
              <a:extLst>
                <a:ext uri="{FF2B5EF4-FFF2-40B4-BE49-F238E27FC236}">
                  <a16:creationId xmlns:a16="http://schemas.microsoft.com/office/drawing/2014/main" id="{1F9A2384-0118-4AE5-9889-4F413DC52B32}"/>
                </a:ext>
              </a:extLst>
            </p:cNvPr>
            <p:cNvGrpSpPr/>
            <p:nvPr/>
          </p:nvGrpSpPr>
          <p:grpSpPr>
            <a:xfrm>
              <a:off x="7188708" y="502069"/>
              <a:ext cx="400054" cy="400050"/>
              <a:chOff x="7188708" y="502069"/>
              <a:chExt cx="400054" cy="400050"/>
            </a:xfrm>
          </p:grpSpPr>
          <p:sp>
            <p:nvSpPr>
              <p:cNvPr id="10" name="Oval 5">
                <a:extLst>
                  <a:ext uri="{FF2B5EF4-FFF2-40B4-BE49-F238E27FC236}">
                    <a16:creationId xmlns:a16="http://schemas.microsoft.com/office/drawing/2014/main" id="{1157A4E8-6CB2-4E91-895C-DFFCCA9A51A8}"/>
                  </a:ext>
                </a:extLst>
              </p:cNvPr>
              <p:cNvSpPr>
                <a:spLocks noChangeArrowheads="1"/>
              </p:cNvSpPr>
              <p:nvPr/>
            </p:nvSpPr>
            <p:spPr bwMode="auto">
              <a:xfrm>
                <a:off x="7188708" y="502069"/>
                <a:ext cx="400054" cy="400050"/>
              </a:xfrm>
              <a:prstGeom prst="ellipse">
                <a:avLst/>
              </a:prstGeom>
              <a:solidFill>
                <a:srgbClr val="97C1FF"/>
              </a:solidFill>
              <a:ln>
                <a:solidFill>
                  <a:srgbClr val="051243"/>
                </a:solidFill>
              </a:ln>
            </p:spPr>
            <p:txBody>
              <a:bodyPr vert="horz" wrap="square" lIns="91440" tIns="45720" rIns="91440" bIns="45720" numCol="1" anchor="t" anchorCtr="0" compatLnSpc="1">
                <a:prstTxWarp prst="textNoShape">
                  <a:avLst/>
                </a:prstTxWarp>
              </a:bodyPr>
              <a:lstStyle/>
              <a:p>
                <a:endParaRPr lang="en-CA" dirty="0"/>
              </a:p>
            </p:txBody>
          </p:sp>
          <p:sp>
            <p:nvSpPr>
              <p:cNvPr id="11" name="Freeform 7">
                <a:extLst>
                  <a:ext uri="{FF2B5EF4-FFF2-40B4-BE49-F238E27FC236}">
                    <a16:creationId xmlns:a16="http://schemas.microsoft.com/office/drawing/2014/main" id="{2B0E8A74-BEC1-42E6-B40D-E365C65ED70A}"/>
                  </a:ext>
                </a:extLst>
              </p:cNvPr>
              <p:cNvSpPr>
                <a:spLocks/>
              </p:cNvSpPr>
              <p:nvPr/>
            </p:nvSpPr>
            <p:spPr bwMode="auto">
              <a:xfrm>
                <a:off x="7266272" y="578254"/>
                <a:ext cx="311153" cy="311150"/>
              </a:xfrm>
              <a:custGeom>
                <a:avLst/>
                <a:gdLst>
                  <a:gd name="T0" fmla="*/ 34 w 81"/>
                  <a:gd name="T1" fmla="*/ 81 h 81"/>
                  <a:gd name="T2" fmla="*/ 1 w 81"/>
                  <a:gd name="T3" fmla="*/ 67 h 81"/>
                  <a:gd name="T4" fmla="*/ 1 w 81"/>
                  <a:gd name="T5" fmla="*/ 62 h 81"/>
                  <a:gd name="T6" fmla="*/ 6 w 81"/>
                  <a:gd name="T7" fmla="*/ 62 h 81"/>
                  <a:gd name="T8" fmla="*/ 62 w 81"/>
                  <a:gd name="T9" fmla="*/ 62 h 81"/>
                  <a:gd name="T10" fmla="*/ 74 w 81"/>
                  <a:gd name="T11" fmla="*/ 34 h 81"/>
                  <a:gd name="T12" fmla="*/ 62 w 81"/>
                  <a:gd name="T13" fmla="*/ 6 h 81"/>
                  <a:gd name="T14" fmla="*/ 62 w 81"/>
                  <a:gd name="T15" fmla="*/ 1 h 81"/>
                  <a:gd name="T16" fmla="*/ 67 w 81"/>
                  <a:gd name="T17" fmla="*/ 1 h 81"/>
                  <a:gd name="T18" fmla="*/ 81 w 81"/>
                  <a:gd name="T19" fmla="*/ 34 h 81"/>
                  <a:gd name="T20" fmla="*/ 67 w 81"/>
                  <a:gd name="T21" fmla="*/ 67 h 81"/>
                  <a:gd name="T22" fmla="*/ 34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34" y="81"/>
                    </a:moveTo>
                    <a:cubicBezTo>
                      <a:pt x="22" y="81"/>
                      <a:pt x="10" y="76"/>
                      <a:pt x="1" y="67"/>
                    </a:cubicBezTo>
                    <a:cubicBezTo>
                      <a:pt x="0" y="66"/>
                      <a:pt x="0" y="63"/>
                      <a:pt x="1" y="62"/>
                    </a:cubicBezTo>
                    <a:cubicBezTo>
                      <a:pt x="3" y="61"/>
                      <a:pt x="5" y="61"/>
                      <a:pt x="6" y="62"/>
                    </a:cubicBezTo>
                    <a:cubicBezTo>
                      <a:pt x="22" y="77"/>
                      <a:pt x="47" y="77"/>
                      <a:pt x="62" y="62"/>
                    </a:cubicBezTo>
                    <a:cubicBezTo>
                      <a:pt x="70" y="55"/>
                      <a:pt x="74" y="45"/>
                      <a:pt x="74" y="34"/>
                    </a:cubicBezTo>
                    <a:cubicBezTo>
                      <a:pt x="74" y="24"/>
                      <a:pt x="70" y="14"/>
                      <a:pt x="62" y="6"/>
                    </a:cubicBezTo>
                    <a:cubicBezTo>
                      <a:pt x="61" y="5"/>
                      <a:pt x="61" y="3"/>
                      <a:pt x="62" y="1"/>
                    </a:cubicBezTo>
                    <a:cubicBezTo>
                      <a:pt x="64" y="0"/>
                      <a:pt x="66" y="0"/>
                      <a:pt x="67" y="1"/>
                    </a:cubicBezTo>
                    <a:cubicBezTo>
                      <a:pt x="76" y="10"/>
                      <a:pt x="81" y="22"/>
                      <a:pt x="81" y="34"/>
                    </a:cubicBezTo>
                    <a:cubicBezTo>
                      <a:pt x="81" y="47"/>
                      <a:pt x="76" y="58"/>
                      <a:pt x="67" y="67"/>
                    </a:cubicBezTo>
                    <a:cubicBezTo>
                      <a:pt x="58" y="76"/>
                      <a:pt x="46" y="81"/>
                      <a:pt x="34" y="81"/>
                    </a:cubicBezTo>
                    <a:close/>
                  </a:path>
                </a:pathLst>
              </a:custGeom>
              <a:solidFill>
                <a:srgbClr val="0062FF"/>
              </a:solidFill>
              <a:ln>
                <a:noFill/>
              </a:ln>
            </p:spPr>
            <p:txBody>
              <a:bodyPr vert="horz" wrap="square" lIns="91440" tIns="45720" rIns="91440" bIns="45720" numCol="1" anchor="t" anchorCtr="0" compatLnSpc="1">
                <a:prstTxWarp prst="textNoShape">
                  <a:avLst/>
                </a:prstTxWarp>
              </a:bodyPr>
              <a:lstStyle/>
              <a:p>
                <a:endParaRPr lang="en-CA"/>
              </a:p>
            </p:txBody>
          </p:sp>
          <p:sp>
            <p:nvSpPr>
              <p:cNvPr id="12" name="Freeform 8">
                <a:extLst>
                  <a:ext uri="{FF2B5EF4-FFF2-40B4-BE49-F238E27FC236}">
                    <a16:creationId xmlns:a16="http://schemas.microsoft.com/office/drawing/2014/main" id="{F55B3551-D82E-450C-B176-CC1346C7CC32}"/>
                  </a:ext>
                </a:extLst>
              </p:cNvPr>
              <p:cNvSpPr>
                <a:spLocks/>
              </p:cNvSpPr>
              <p:nvPr/>
            </p:nvSpPr>
            <p:spPr bwMode="auto">
              <a:xfrm>
                <a:off x="7208087" y="504439"/>
                <a:ext cx="311153" cy="327025"/>
              </a:xfrm>
              <a:custGeom>
                <a:avLst/>
                <a:gdLst>
                  <a:gd name="T0" fmla="*/ 16 w 81"/>
                  <a:gd name="T1" fmla="*/ 85 h 85"/>
                  <a:gd name="T2" fmla="*/ 14 w 81"/>
                  <a:gd name="T3" fmla="*/ 84 h 85"/>
                  <a:gd name="T4" fmla="*/ 0 w 81"/>
                  <a:gd name="T5" fmla="*/ 51 h 85"/>
                  <a:gd name="T6" fmla="*/ 14 w 81"/>
                  <a:gd name="T7" fmla="*/ 18 h 85"/>
                  <a:gd name="T8" fmla="*/ 79 w 81"/>
                  <a:gd name="T9" fmla="*/ 18 h 85"/>
                  <a:gd name="T10" fmla="*/ 79 w 81"/>
                  <a:gd name="T11" fmla="*/ 23 h 85"/>
                  <a:gd name="T12" fmla="*/ 74 w 81"/>
                  <a:gd name="T13" fmla="*/ 23 h 85"/>
                  <a:gd name="T14" fmla="*/ 19 w 81"/>
                  <a:gd name="T15" fmla="*/ 23 h 85"/>
                  <a:gd name="T16" fmla="*/ 7 w 81"/>
                  <a:gd name="T17" fmla="*/ 51 h 85"/>
                  <a:gd name="T18" fmla="*/ 19 w 81"/>
                  <a:gd name="T19" fmla="*/ 79 h 85"/>
                  <a:gd name="T20" fmla="*/ 19 w 81"/>
                  <a:gd name="T21" fmla="*/ 84 h 85"/>
                  <a:gd name="T22" fmla="*/ 16 w 81"/>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5">
                    <a:moveTo>
                      <a:pt x="16" y="85"/>
                    </a:moveTo>
                    <a:cubicBezTo>
                      <a:pt x="15" y="85"/>
                      <a:pt x="14" y="85"/>
                      <a:pt x="14" y="84"/>
                    </a:cubicBezTo>
                    <a:cubicBezTo>
                      <a:pt x="5" y="75"/>
                      <a:pt x="0" y="64"/>
                      <a:pt x="0" y="51"/>
                    </a:cubicBezTo>
                    <a:cubicBezTo>
                      <a:pt x="0" y="39"/>
                      <a:pt x="5" y="27"/>
                      <a:pt x="14" y="18"/>
                    </a:cubicBezTo>
                    <a:cubicBezTo>
                      <a:pt x="32" y="0"/>
                      <a:pt x="61" y="0"/>
                      <a:pt x="79" y="18"/>
                    </a:cubicBezTo>
                    <a:cubicBezTo>
                      <a:pt x="81" y="20"/>
                      <a:pt x="81" y="22"/>
                      <a:pt x="79" y="23"/>
                    </a:cubicBezTo>
                    <a:cubicBezTo>
                      <a:pt x="78" y="25"/>
                      <a:pt x="76" y="25"/>
                      <a:pt x="74" y="23"/>
                    </a:cubicBezTo>
                    <a:cubicBezTo>
                      <a:pt x="59" y="8"/>
                      <a:pt x="34" y="8"/>
                      <a:pt x="19" y="23"/>
                    </a:cubicBezTo>
                    <a:cubicBezTo>
                      <a:pt x="11" y="31"/>
                      <a:pt x="7" y="41"/>
                      <a:pt x="7" y="51"/>
                    </a:cubicBezTo>
                    <a:cubicBezTo>
                      <a:pt x="7" y="62"/>
                      <a:pt x="11" y="72"/>
                      <a:pt x="19" y="79"/>
                    </a:cubicBezTo>
                    <a:cubicBezTo>
                      <a:pt x="20" y="81"/>
                      <a:pt x="20" y="83"/>
                      <a:pt x="19" y="84"/>
                    </a:cubicBezTo>
                    <a:cubicBezTo>
                      <a:pt x="18" y="85"/>
                      <a:pt x="17" y="85"/>
                      <a:pt x="16" y="85"/>
                    </a:cubicBezTo>
                    <a:close/>
                  </a:path>
                </a:pathLst>
              </a:custGeom>
              <a:solidFill>
                <a:srgbClr val="C9DEFF"/>
              </a:solidFill>
              <a:ln>
                <a:noFill/>
              </a:ln>
            </p:spPr>
            <p:txBody>
              <a:bodyPr vert="horz" wrap="square" lIns="91440" tIns="45720" rIns="91440" bIns="45720" numCol="1" anchor="t" anchorCtr="0" compatLnSpc="1">
                <a:prstTxWarp prst="textNoShape">
                  <a:avLst/>
                </a:prstTxWarp>
              </a:bodyPr>
              <a:lstStyle/>
              <a:p>
                <a:endParaRPr lang="en-CA"/>
              </a:p>
            </p:txBody>
          </p:sp>
          <p:sp>
            <p:nvSpPr>
              <p:cNvPr id="13" name="Oval 9">
                <a:extLst>
                  <a:ext uri="{FF2B5EF4-FFF2-40B4-BE49-F238E27FC236}">
                    <a16:creationId xmlns:a16="http://schemas.microsoft.com/office/drawing/2014/main" id="{3767F488-7D16-451E-BB43-8ADDC4CAEA85}"/>
                  </a:ext>
                </a:extLst>
              </p:cNvPr>
              <p:cNvSpPr>
                <a:spLocks noChangeArrowheads="1"/>
              </p:cNvSpPr>
              <p:nvPr/>
            </p:nvSpPr>
            <p:spPr bwMode="auto">
              <a:xfrm>
                <a:off x="7264591" y="554922"/>
                <a:ext cx="58738" cy="57150"/>
              </a:xfrm>
              <a:prstGeom prst="ellipse">
                <a:avLst/>
              </a:prstGeom>
              <a:solidFill>
                <a:srgbClr val="EDF4FF"/>
              </a:solidFill>
              <a:ln>
                <a:noFill/>
              </a:ln>
            </p:spPr>
            <p:txBody>
              <a:bodyPr vert="horz" wrap="square" lIns="91440" tIns="45720" rIns="91440" bIns="45720" numCol="1" anchor="t" anchorCtr="0" compatLnSpc="1">
                <a:prstTxWarp prst="textNoShape">
                  <a:avLst/>
                </a:prstTxWarp>
              </a:bodyPr>
              <a:lstStyle/>
              <a:p>
                <a:endParaRPr lang="en-CA"/>
              </a:p>
            </p:txBody>
          </p:sp>
        </p:grpSp>
        <p:sp>
          <p:nvSpPr>
            <p:cNvPr id="9" name="Text Box 70">
              <a:extLst>
                <a:ext uri="{FF2B5EF4-FFF2-40B4-BE49-F238E27FC236}">
                  <a16:creationId xmlns:a16="http://schemas.microsoft.com/office/drawing/2014/main" id="{A08DDBA4-1576-4512-8239-FAC7690FCD1C}"/>
                </a:ext>
              </a:extLst>
            </p:cNvPr>
            <p:cNvSpPr txBox="1">
              <a:spLocks noChangeArrowheads="1"/>
            </p:cNvSpPr>
            <p:nvPr/>
          </p:nvSpPr>
          <p:spPr bwMode="gray">
            <a:xfrm>
              <a:off x="7204040" y="578254"/>
              <a:ext cx="379780" cy="26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pPr>
              <a:r>
                <a:rPr lang="en-US" sz="1400" b="1" dirty="0">
                  <a:latin typeface="Verdana" panose="020B0604030504040204" pitchFamily="34" charset="0"/>
                </a:rPr>
                <a:t>1</a:t>
              </a:r>
            </a:p>
          </p:txBody>
        </p:sp>
      </p:grpSp>
      <p:grpSp>
        <p:nvGrpSpPr>
          <p:cNvPr id="14" name="Group 13">
            <a:extLst>
              <a:ext uri="{FF2B5EF4-FFF2-40B4-BE49-F238E27FC236}">
                <a16:creationId xmlns:a16="http://schemas.microsoft.com/office/drawing/2014/main" id="{22945A6D-2C94-40B1-83ED-024FE0B7279C}"/>
              </a:ext>
            </a:extLst>
          </p:cNvPr>
          <p:cNvGrpSpPr/>
          <p:nvPr/>
        </p:nvGrpSpPr>
        <p:grpSpPr>
          <a:xfrm>
            <a:off x="3094921" y="4926019"/>
            <a:ext cx="400054" cy="400050"/>
            <a:chOff x="7188708" y="502069"/>
            <a:chExt cx="400054" cy="400050"/>
          </a:xfrm>
        </p:grpSpPr>
        <p:grpSp>
          <p:nvGrpSpPr>
            <p:cNvPr id="15" name="Group 14">
              <a:extLst>
                <a:ext uri="{FF2B5EF4-FFF2-40B4-BE49-F238E27FC236}">
                  <a16:creationId xmlns:a16="http://schemas.microsoft.com/office/drawing/2014/main" id="{9D0BA819-5D9E-492A-8321-FD8DFB28D3E1}"/>
                </a:ext>
              </a:extLst>
            </p:cNvPr>
            <p:cNvGrpSpPr/>
            <p:nvPr/>
          </p:nvGrpSpPr>
          <p:grpSpPr>
            <a:xfrm>
              <a:off x="7188708" y="502069"/>
              <a:ext cx="400054" cy="400050"/>
              <a:chOff x="7188708" y="502069"/>
              <a:chExt cx="400054" cy="400050"/>
            </a:xfrm>
          </p:grpSpPr>
          <p:sp>
            <p:nvSpPr>
              <p:cNvPr id="17" name="Oval 5">
                <a:extLst>
                  <a:ext uri="{FF2B5EF4-FFF2-40B4-BE49-F238E27FC236}">
                    <a16:creationId xmlns:a16="http://schemas.microsoft.com/office/drawing/2014/main" id="{0EC767CB-7CB0-46CB-9F6A-1F80DCAD1F11}"/>
                  </a:ext>
                </a:extLst>
              </p:cNvPr>
              <p:cNvSpPr>
                <a:spLocks noChangeArrowheads="1"/>
              </p:cNvSpPr>
              <p:nvPr/>
            </p:nvSpPr>
            <p:spPr bwMode="auto">
              <a:xfrm>
                <a:off x="7188708" y="502069"/>
                <a:ext cx="400054" cy="400050"/>
              </a:xfrm>
              <a:prstGeom prst="ellipse">
                <a:avLst/>
              </a:prstGeom>
              <a:solidFill>
                <a:srgbClr val="97C1FF"/>
              </a:solidFill>
              <a:ln>
                <a:solidFill>
                  <a:srgbClr val="051243"/>
                </a:solidFill>
              </a:ln>
            </p:spPr>
            <p:txBody>
              <a:bodyPr vert="horz" wrap="square" lIns="91440" tIns="45720" rIns="91440" bIns="45720" numCol="1" anchor="t" anchorCtr="0" compatLnSpc="1">
                <a:prstTxWarp prst="textNoShape">
                  <a:avLst/>
                </a:prstTxWarp>
              </a:bodyPr>
              <a:lstStyle/>
              <a:p>
                <a:endParaRPr lang="en-CA" dirty="0"/>
              </a:p>
            </p:txBody>
          </p:sp>
          <p:sp>
            <p:nvSpPr>
              <p:cNvPr id="18" name="Freeform 7">
                <a:extLst>
                  <a:ext uri="{FF2B5EF4-FFF2-40B4-BE49-F238E27FC236}">
                    <a16:creationId xmlns:a16="http://schemas.microsoft.com/office/drawing/2014/main" id="{6F1A89E7-9B1C-4079-BA1C-CD774A7C8624}"/>
                  </a:ext>
                </a:extLst>
              </p:cNvPr>
              <p:cNvSpPr>
                <a:spLocks/>
              </p:cNvSpPr>
              <p:nvPr/>
            </p:nvSpPr>
            <p:spPr bwMode="auto">
              <a:xfrm>
                <a:off x="7266272" y="578254"/>
                <a:ext cx="311153" cy="311150"/>
              </a:xfrm>
              <a:custGeom>
                <a:avLst/>
                <a:gdLst>
                  <a:gd name="T0" fmla="*/ 34 w 81"/>
                  <a:gd name="T1" fmla="*/ 81 h 81"/>
                  <a:gd name="T2" fmla="*/ 1 w 81"/>
                  <a:gd name="T3" fmla="*/ 67 h 81"/>
                  <a:gd name="T4" fmla="*/ 1 w 81"/>
                  <a:gd name="T5" fmla="*/ 62 h 81"/>
                  <a:gd name="T6" fmla="*/ 6 w 81"/>
                  <a:gd name="T7" fmla="*/ 62 h 81"/>
                  <a:gd name="T8" fmla="*/ 62 w 81"/>
                  <a:gd name="T9" fmla="*/ 62 h 81"/>
                  <a:gd name="T10" fmla="*/ 74 w 81"/>
                  <a:gd name="T11" fmla="*/ 34 h 81"/>
                  <a:gd name="T12" fmla="*/ 62 w 81"/>
                  <a:gd name="T13" fmla="*/ 6 h 81"/>
                  <a:gd name="T14" fmla="*/ 62 w 81"/>
                  <a:gd name="T15" fmla="*/ 1 h 81"/>
                  <a:gd name="T16" fmla="*/ 67 w 81"/>
                  <a:gd name="T17" fmla="*/ 1 h 81"/>
                  <a:gd name="T18" fmla="*/ 81 w 81"/>
                  <a:gd name="T19" fmla="*/ 34 h 81"/>
                  <a:gd name="T20" fmla="*/ 67 w 81"/>
                  <a:gd name="T21" fmla="*/ 67 h 81"/>
                  <a:gd name="T22" fmla="*/ 34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34" y="81"/>
                    </a:moveTo>
                    <a:cubicBezTo>
                      <a:pt x="22" y="81"/>
                      <a:pt x="10" y="76"/>
                      <a:pt x="1" y="67"/>
                    </a:cubicBezTo>
                    <a:cubicBezTo>
                      <a:pt x="0" y="66"/>
                      <a:pt x="0" y="63"/>
                      <a:pt x="1" y="62"/>
                    </a:cubicBezTo>
                    <a:cubicBezTo>
                      <a:pt x="3" y="61"/>
                      <a:pt x="5" y="61"/>
                      <a:pt x="6" y="62"/>
                    </a:cubicBezTo>
                    <a:cubicBezTo>
                      <a:pt x="22" y="77"/>
                      <a:pt x="47" y="77"/>
                      <a:pt x="62" y="62"/>
                    </a:cubicBezTo>
                    <a:cubicBezTo>
                      <a:pt x="70" y="55"/>
                      <a:pt x="74" y="45"/>
                      <a:pt x="74" y="34"/>
                    </a:cubicBezTo>
                    <a:cubicBezTo>
                      <a:pt x="74" y="24"/>
                      <a:pt x="70" y="14"/>
                      <a:pt x="62" y="6"/>
                    </a:cubicBezTo>
                    <a:cubicBezTo>
                      <a:pt x="61" y="5"/>
                      <a:pt x="61" y="3"/>
                      <a:pt x="62" y="1"/>
                    </a:cubicBezTo>
                    <a:cubicBezTo>
                      <a:pt x="64" y="0"/>
                      <a:pt x="66" y="0"/>
                      <a:pt x="67" y="1"/>
                    </a:cubicBezTo>
                    <a:cubicBezTo>
                      <a:pt x="76" y="10"/>
                      <a:pt x="81" y="22"/>
                      <a:pt x="81" y="34"/>
                    </a:cubicBezTo>
                    <a:cubicBezTo>
                      <a:pt x="81" y="47"/>
                      <a:pt x="76" y="58"/>
                      <a:pt x="67" y="67"/>
                    </a:cubicBezTo>
                    <a:cubicBezTo>
                      <a:pt x="58" y="76"/>
                      <a:pt x="46" y="81"/>
                      <a:pt x="34" y="81"/>
                    </a:cubicBezTo>
                    <a:close/>
                  </a:path>
                </a:pathLst>
              </a:custGeom>
              <a:solidFill>
                <a:srgbClr val="0062FF"/>
              </a:solidFill>
              <a:ln>
                <a:noFill/>
              </a:ln>
            </p:spPr>
            <p:txBody>
              <a:bodyPr vert="horz" wrap="square" lIns="91440" tIns="45720" rIns="91440" bIns="45720" numCol="1" anchor="t" anchorCtr="0" compatLnSpc="1">
                <a:prstTxWarp prst="textNoShape">
                  <a:avLst/>
                </a:prstTxWarp>
              </a:bodyPr>
              <a:lstStyle/>
              <a:p>
                <a:endParaRPr lang="en-CA"/>
              </a:p>
            </p:txBody>
          </p:sp>
          <p:sp>
            <p:nvSpPr>
              <p:cNvPr id="19" name="Freeform 8">
                <a:extLst>
                  <a:ext uri="{FF2B5EF4-FFF2-40B4-BE49-F238E27FC236}">
                    <a16:creationId xmlns:a16="http://schemas.microsoft.com/office/drawing/2014/main" id="{D69F2C81-D055-431D-A4A2-7D6B5E522790}"/>
                  </a:ext>
                </a:extLst>
              </p:cNvPr>
              <p:cNvSpPr>
                <a:spLocks/>
              </p:cNvSpPr>
              <p:nvPr/>
            </p:nvSpPr>
            <p:spPr bwMode="auto">
              <a:xfrm>
                <a:off x="7208087" y="504439"/>
                <a:ext cx="311153" cy="327025"/>
              </a:xfrm>
              <a:custGeom>
                <a:avLst/>
                <a:gdLst>
                  <a:gd name="T0" fmla="*/ 16 w 81"/>
                  <a:gd name="T1" fmla="*/ 85 h 85"/>
                  <a:gd name="T2" fmla="*/ 14 w 81"/>
                  <a:gd name="T3" fmla="*/ 84 h 85"/>
                  <a:gd name="T4" fmla="*/ 0 w 81"/>
                  <a:gd name="T5" fmla="*/ 51 h 85"/>
                  <a:gd name="T6" fmla="*/ 14 w 81"/>
                  <a:gd name="T7" fmla="*/ 18 h 85"/>
                  <a:gd name="T8" fmla="*/ 79 w 81"/>
                  <a:gd name="T9" fmla="*/ 18 h 85"/>
                  <a:gd name="T10" fmla="*/ 79 w 81"/>
                  <a:gd name="T11" fmla="*/ 23 h 85"/>
                  <a:gd name="T12" fmla="*/ 74 w 81"/>
                  <a:gd name="T13" fmla="*/ 23 h 85"/>
                  <a:gd name="T14" fmla="*/ 19 w 81"/>
                  <a:gd name="T15" fmla="*/ 23 h 85"/>
                  <a:gd name="T16" fmla="*/ 7 w 81"/>
                  <a:gd name="T17" fmla="*/ 51 h 85"/>
                  <a:gd name="T18" fmla="*/ 19 w 81"/>
                  <a:gd name="T19" fmla="*/ 79 h 85"/>
                  <a:gd name="T20" fmla="*/ 19 w 81"/>
                  <a:gd name="T21" fmla="*/ 84 h 85"/>
                  <a:gd name="T22" fmla="*/ 16 w 81"/>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5">
                    <a:moveTo>
                      <a:pt x="16" y="85"/>
                    </a:moveTo>
                    <a:cubicBezTo>
                      <a:pt x="15" y="85"/>
                      <a:pt x="14" y="85"/>
                      <a:pt x="14" y="84"/>
                    </a:cubicBezTo>
                    <a:cubicBezTo>
                      <a:pt x="5" y="75"/>
                      <a:pt x="0" y="64"/>
                      <a:pt x="0" y="51"/>
                    </a:cubicBezTo>
                    <a:cubicBezTo>
                      <a:pt x="0" y="39"/>
                      <a:pt x="5" y="27"/>
                      <a:pt x="14" y="18"/>
                    </a:cubicBezTo>
                    <a:cubicBezTo>
                      <a:pt x="32" y="0"/>
                      <a:pt x="61" y="0"/>
                      <a:pt x="79" y="18"/>
                    </a:cubicBezTo>
                    <a:cubicBezTo>
                      <a:pt x="81" y="20"/>
                      <a:pt x="81" y="22"/>
                      <a:pt x="79" y="23"/>
                    </a:cubicBezTo>
                    <a:cubicBezTo>
                      <a:pt x="78" y="25"/>
                      <a:pt x="76" y="25"/>
                      <a:pt x="74" y="23"/>
                    </a:cubicBezTo>
                    <a:cubicBezTo>
                      <a:pt x="59" y="8"/>
                      <a:pt x="34" y="8"/>
                      <a:pt x="19" y="23"/>
                    </a:cubicBezTo>
                    <a:cubicBezTo>
                      <a:pt x="11" y="31"/>
                      <a:pt x="7" y="41"/>
                      <a:pt x="7" y="51"/>
                    </a:cubicBezTo>
                    <a:cubicBezTo>
                      <a:pt x="7" y="62"/>
                      <a:pt x="11" y="72"/>
                      <a:pt x="19" y="79"/>
                    </a:cubicBezTo>
                    <a:cubicBezTo>
                      <a:pt x="20" y="81"/>
                      <a:pt x="20" y="83"/>
                      <a:pt x="19" y="84"/>
                    </a:cubicBezTo>
                    <a:cubicBezTo>
                      <a:pt x="18" y="85"/>
                      <a:pt x="17" y="85"/>
                      <a:pt x="16" y="85"/>
                    </a:cubicBezTo>
                    <a:close/>
                  </a:path>
                </a:pathLst>
              </a:custGeom>
              <a:solidFill>
                <a:srgbClr val="C9DEFF"/>
              </a:solidFill>
              <a:ln>
                <a:noFill/>
              </a:ln>
            </p:spPr>
            <p:txBody>
              <a:bodyPr vert="horz" wrap="square" lIns="91440" tIns="45720" rIns="91440" bIns="45720" numCol="1" anchor="t" anchorCtr="0" compatLnSpc="1">
                <a:prstTxWarp prst="textNoShape">
                  <a:avLst/>
                </a:prstTxWarp>
              </a:bodyPr>
              <a:lstStyle/>
              <a:p>
                <a:endParaRPr lang="en-CA"/>
              </a:p>
            </p:txBody>
          </p:sp>
          <p:sp>
            <p:nvSpPr>
              <p:cNvPr id="20" name="Oval 9">
                <a:extLst>
                  <a:ext uri="{FF2B5EF4-FFF2-40B4-BE49-F238E27FC236}">
                    <a16:creationId xmlns:a16="http://schemas.microsoft.com/office/drawing/2014/main" id="{889CA2E0-96CC-4066-B29D-D63F4B8DDA90}"/>
                  </a:ext>
                </a:extLst>
              </p:cNvPr>
              <p:cNvSpPr>
                <a:spLocks noChangeArrowheads="1"/>
              </p:cNvSpPr>
              <p:nvPr/>
            </p:nvSpPr>
            <p:spPr bwMode="auto">
              <a:xfrm>
                <a:off x="7264591" y="554922"/>
                <a:ext cx="58738" cy="57150"/>
              </a:xfrm>
              <a:prstGeom prst="ellipse">
                <a:avLst/>
              </a:prstGeom>
              <a:solidFill>
                <a:srgbClr val="EDF4FF"/>
              </a:solidFill>
              <a:ln>
                <a:noFill/>
              </a:ln>
            </p:spPr>
            <p:txBody>
              <a:bodyPr vert="horz" wrap="square" lIns="91440" tIns="45720" rIns="91440" bIns="45720" numCol="1" anchor="t" anchorCtr="0" compatLnSpc="1">
                <a:prstTxWarp prst="textNoShape">
                  <a:avLst/>
                </a:prstTxWarp>
              </a:bodyPr>
              <a:lstStyle/>
              <a:p>
                <a:endParaRPr lang="en-CA"/>
              </a:p>
            </p:txBody>
          </p:sp>
        </p:grpSp>
        <p:sp>
          <p:nvSpPr>
            <p:cNvPr id="16" name="Text Box 70">
              <a:extLst>
                <a:ext uri="{FF2B5EF4-FFF2-40B4-BE49-F238E27FC236}">
                  <a16:creationId xmlns:a16="http://schemas.microsoft.com/office/drawing/2014/main" id="{28B8B6A2-C902-4EE8-B3C8-510A5A126EDF}"/>
                </a:ext>
              </a:extLst>
            </p:cNvPr>
            <p:cNvSpPr txBox="1">
              <a:spLocks noChangeArrowheads="1"/>
            </p:cNvSpPr>
            <p:nvPr/>
          </p:nvSpPr>
          <p:spPr bwMode="gray">
            <a:xfrm>
              <a:off x="7204040" y="578254"/>
              <a:ext cx="379780" cy="26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pPr>
              <a:r>
                <a:rPr lang="en-US" sz="1400" b="1" dirty="0">
                  <a:latin typeface="Verdana" panose="020B0604030504040204" pitchFamily="34" charset="0"/>
                </a:rPr>
                <a:t>2</a:t>
              </a:r>
            </a:p>
          </p:txBody>
        </p:sp>
      </p:grpSp>
      <p:sp>
        <p:nvSpPr>
          <p:cNvPr id="21" name="Footer Placeholder 20">
            <a:extLst>
              <a:ext uri="{FF2B5EF4-FFF2-40B4-BE49-F238E27FC236}">
                <a16:creationId xmlns:a16="http://schemas.microsoft.com/office/drawing/2014/main" id="{70A17E7C-F3AE-5FB2-5016-82CE17EF09E0}"/>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631018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your first assistant (cont.)</a:t>
            </a:r>
          </a:p>
        </p:txBody>
      </p:sp>
      <p:sp>
        <p:nvSpPr>
          <p:cNvPr id="3" name="Content Placeholder 2"/>
          <p:cNvSpPr>
            <a:spLocks noGrp="1"/>
          </p:cNvSpPr>
          <p:nvPr>
            <p:ph idx="1"/>
          </p:nvPr>
        </p:nvSpPr>
        <p:spPr>
          <a:xfrm>
            <a:off x="208801" y="1164168"/>
            <a:ext cx="5032096" cy="5513832"/>
          </a:xfrm>
        </p:spPr>
        <p:txBody>
          <a:bodyPr/>
          <a:lstStyle/>
          <a:p>
            <a:pPr marL="457200" indent="-457200">
              <a:buFont typeface="+mj-lt"/>
              <a:buAutoNum type="arabicPeriod" startAt="3"/>
            </a:pPr>
            <a:r>
              <a:rPr lang="en-GB" dirty="0"/>
              <a:t>Create your assistant. Example, </a:t>
            </a:r>
            <a:r>
              <a:rPr lang="en-GB" i="1" dirty="0"/>
              <a:t>Billing Assistant.</a:t>
            </a:r>
          </a:p>
          <a:p>
            <a:pPr marL="457200" indent="-457200">
              <a:buFont typeface="+mj-lt"/>
              <a:buAutoNum type="arabicPeriod" startAt="3"/>
            </a:pPr>
            <a:r>
              <a:rPr lang="en-GB" dirty="0"/>
              <a:t>The assistant Home page opens.  </a:t>
            </a:r>
          </a:p>
          <a:p>
            <a:endParaRPr lang="en-GB" dirty="0"/>
          </a:p>
          <a:p>
            <a:endParaRPr lang="en-GB" dirty="0"/>
          </a:p>
          <a:p>
            <a:pPr marL="0" indent="0">
              <a:buNone/>
            </a:pPr>
            <a:endParaRPr lang="en-GB" dirty="0"/>
          </a:p>
          <a:p>
            <a:endParaRPr lang="en-GB" dirty="0"/>
          </a:p>
        </p:txBody>
      </p:sp>
      <p:pic>
        <p:nvPicPr>
          <p:cNvPr id="22" name="Picture 21">
            <a:extLst>
              <a:ext uri="{FF2B5EF4-FFF2-40B4-BE49-F238E27FC236}">
                <a16:creationId xmlns:a16="http://schemas.microsoft.com/office/drawing/2014/main" id="{EC85B0E9-8426-4821-9EC7-7D7D889B743D}"/>
              </a:ext>
            </a:extLst>
          </p:cNvPr>
          <p:cNvPicPr>
            <a:picLocks noChangeAspect="1"/>
          </p:cNvPicPr>
          <p:nvPr/>
        </p:nvPicPr>
        <p:blipFill>
          <a:blip r:embed="rId3"/>
          <a:stretch>
            <a:fillRect/>
          </a:stretch>
        </p:blipFill>
        <p:spPr>
          <a:xfrm>
            <a:off x="5621572" y="1177291"/>
            <a:ext cx="6163834" cy="2934574"/>
          </a:xfrm>
          <a:prstGeom prst="rect">
            <a:avLst/>
          </a:prstGeom>
        </p:spPr>
      </p:pic>
      <p:grpSp>
        <p:nvGrpSpPr>
          <p:cNvPr id="23" name="Group 22">
            <a:extLst>
              <a:ext uri="{FF2B5EF4-FFF2-40B4-BE49-F238E27FC236}">
                <a16:creationId xmlns:a16="http://schemas.microsoft.com/office/drawing/2014/main" id="{3B7D4AF7-D4A0-4ACD-B378-70DA66C5EF00}"/>
              </a:ext>
            </a:extLst>
          </p:cNvPr>
          <p:cNvGrpSpPr/>
          <p:nvPr/>
        </p:nvGrpSpPr>
        <p:grpSpPr>
          <a:xfrm>
            <a:off x="5221518" y="1177291"/>
            <a:ext cx="400054" cy="400050"/>
            <a:chOff x="7188708" y="502069"/>
            <a:chExt cx="400054" cy="400050"/>
          </a:xfrm>
        </p:grpSpPr>
        <p:grpSp>
          <p:nvGrpSpPr>
            <p:cNvPr id="24" name="Group 23">
              <a:extLst>
                <a:ext uri="{FF2B5EF4-FFF2-40B4-BE49-F238E27FC236}">
                  <a16:creationId xmlns:a16="http://schemas.microsoft.com/office/drawing/2014/main" id="{E618E867-DDE6-40FE-B0B4-6A46D785F470}"/>
                </a:ext>
              </a:extLst>
            </p:cNvPr>
            <p:cNvGrpSpPr/>
            <p:nvPr/>
          </p:nvGrpSpPr>
          <p:grpSpPr>
            <a:xfrm>
              <a:off x="7188708" y="502069"/>
              <a:ext cx="400054" cy="400050"/>
              <a:chOff x="7188708" y="502069"/>
              <a:chExt cx="400054" cy="400050"/>
            </a:xfrm>
          </p:grpSpPr>
          <p:sp>
            <p:nvSpPr>
              <p:cNvPr id="26" name="Oval 5">
                <a:extLst>
                  <a:ext uri="{FF2B5EF4-FFF2-40B4-BE49-F238E27FC236}">
                    <a16:creationId xmlns:a16="http://schemas.microsoft.com/office/drawing/2014/main" id="{717095BF-BDCC-4CF5-9987-AF11E871ACA8}"/>
                  </a:ext>
                </a:extLst>
              </p:cNvPr>
              <p:cNvSpPr>
                <a:spLocks noChangeArrowheads="1"/>
              </p:cNvSpPr>
              <p:nvPr/>
            </p:nvSpPr>
            <p:spPr bwMode="auto">
              <a:xfrm>
                <a:off x="7188708" y="502069"/>
                <a:ext cx="400054" cy="400050"/>
              </a:xfrm>
              <a:prstGeom prst="ellipse">
                <a:avLst/>
              </a:prstGeom>
              <a:solidFill>
                <a:srgbClr val="97C1FF"/>
              </a:solidFill>
              <a:ln>
                <a:solidFill>
                  <a:srgbClr val="051243"/>
                </a:solidFill>
              </a:ln>
            </p:spPr>
            <p:txBody>
              <a:bodyPr vert="horz" wrap="square" lIns="91440" tIns="45720" rIns="91440" bIns="45720" numCol="1" anchor="t" anchorCtr="0" compatLnSpc="1">
                <a:prstTxWarp prst="textNoShape">
                  <a:avLst/>
                </a:prstTxWarp>
              </a:bodyPr>
              <a:lstStyle/>
              <a:p>
                <a:endParaRPr lang="en-CA" dirty="0"/>
              </a:p>
            </p:txBody>
          </p:sp>
          <p:sp>
            <p:nvSpPr>
              <p:cNvPr id="27" name="Freeform 7">
                <a:extLst>
                  <a:ext uri="{FF2B5EF4-FFF2-40B4-BE49-F238E27FC236}">
                    <a16:creationId xmlns:a16="http://schemas.microsoft.com/office/drawing/2014/main" id="{FE62F518-0CF2-4AFF-96E5-6033A2928163}"/>
                  </a:ext>
                </a:extLst>
              </p:cNvPr>
              <p:cNvSpPr>
                <a:spLocks/>
              </p:cNvSpPr>
              <p:nvPr/>
            </p:nvSpPr>
            <p:spPr bwMode="auto">
              <a:xfrm>
                <a:off x="7266272" y="578254"/>
                <a:ext cx="311153" cy="311150"/>
              </a:xfrm>
              <a:custGeom>
                <a:avLst/>
                <a:gdLst>
                  <a:gd name="T0" fmla="*/ 34 w 81"/>
                  <a:gd name="T1" fmla="*/ 81 h 81"/>
                  <a:gd name="T2" fmla="*/ 1 w 81"/>
                  <a:gd name="T3" fmla="*/ 67 h 81"/>
                  <a:gd name="T4" fmla="*/ 1 w 81"/>
                  <a:gd name="T5" fmla="*/ 62 h 81"/>
                  <a:gd name="T6" fmla="*/ 6 w 81"/>
                  <a:gd name="T7" fmla="*/ 62 h 81"/>
                  <a:gd name="T8" fmla="*/ 62 w 81"/>
                  <a:gd name="T9" fmla="*/ 62 h 81"/>
                  <a:gd name="T10" fmla="*/ 74 w 81"/>
                  <a:gd name="T11" fmla="*/ 34 h 81"/>
                  <a:gd name="T12" fmla="*/ 62 w 81"/>
                  <a:gd name="T13" fmla="*/ 6 h 81"/>
                  <a:gd name="T14" fmla="*/ 62 w 81"/>
                  <a:gd name="T15" fmla="*/ 1 h 81"/>
                  <a:gd name="T16" fmla="*/ 67 w 81"/>
                  <a:gd name="T17" fmla="*/ 1 h 81"/>
                  <a:gd name="T18" fmla="*/ 81 w 81"/>
                  <a:gd name="T19" fmla="*/ 34 h 81"/>
                  <a:gd name="T20" fmla="*/ 67 w 81"/>
                  <a:gd name="T21" fmla="*/ 67 h 81"/>
                  <a:gd name="T22" fmla="*/ 34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34" y="81"/>
                    </a:moveTo>
                    <a:cubicBezTo>
                      <a:pt x="22" y="81"/>
                      <a:pt x="10" y="76"/>
                      <a:pt x="1" y="67"/>
                    </a:cubicBezTo>
                    <a:cubicBezTo>
                      <a:pt x="0" y="66"/>
                      <a:pt x="0" y="63"/>
                      <a:pt x="1" y="62"/>
                    </a:cubicBezTo>
                    <a:cubicBezTo>
                      <a:pt x="3" y="61"/>
                      <a:pt x="5" y="61"/>
                      <a:pt x="6" y="62"/>
                    </a:cubicBezTo>
                    <a:cubicBezTo>
                      <a:pt x="22" y="77"/>
                      <a:pt x="47" y="77"/>
                      <a:pt x="62" y="62"/>
                    </a:cubicBezTo>
                    <a:cubicBezTo>
                      <a:pt x="70" y="55"/>
                      <a:pt x="74" y="45"/>
                      <a:pt x="74" y="34"/>
                    </a:cubicBezTo>
                    <a:cubicBezTo>
                      <a:pt x="74" y="24"/>
                      <a:pt x="70" y="14"/>
                      <a:pt x="62" y="6"/>
                    </a:cubicBezTo>
                    <a:cubicBezTo>
                      <a:pt x="61" y="5"/>
                      <a:pt x="61" y="3"/>
                      <a:pt x="62" y="1"/>
                    </a:cubicBezTo>
                    <a:cubicBezTo>
                      <a:pt x="64" y="0"/>
                      <a:pt x="66" y="0"/>
                      <a:pt x="67" y="1"/>
                    </a:cubicBezTo>
                    <a:cubicBezTo>
                      <a:pt x="76" y="10"/>
                      <a:pt x="81" y="22"/>
                      <a:pt x="81" y="34"/>
                    </a:cubicBezTo>
                    <a:cubicBezTo>
                      <a:pt x="81" y="47"/>
                      <a:pt x="76" y="58"/>
                      <a:pt x="67" y="67"/>
                    </a:cubicBezTo>
                    <a:cubicBezTo>
                      <a:pt x="58" y="76"/>
                      <a:pt x="46" y="81"/>
                      <a:pt x="34" y="81"/>
                    </a:cubicBezTo>
                    <a:close/>
                  </a:path>
                </a:pathLst>
              </a:custGeom>
              <a:solidFill>
                <a:srgbClr val="0062FF"/>
              </a:solidFill>
              <a:ln>
                <a:noFill/>
              </a:ln>
            </p:spPr>
            <p:txBody>
              <a:bodyPr vert="horz" wrap="square" lIns="91440" tIns="45720" rIns="91440" bIns="45720" numCol="1" anchor="t" anchorCtr="0" compatLnSpc="1">
                <a:prstTxWarp prst="textNoShape">
                  <a:avLst/>
                </a:prstTxWarp>
              </a:bodyPr>
              <a:lstStyle/>
              <a:p>
                <a:endParaRPr lang="en-CA"/>
              </a:p>
            </p:txBody>
          </p:sp>
          <p:sp>
            <p:nvSpPr>
              <p:cNvPr id="28" name="Freeform 8">
                <a:extLst>
                  <a:ext uri="{FF2B5EF4-FFF2-40B4-BE49-F238E27FC236}">
                    <a16:creationId xmlns:a16="http://schemas.microsoft.com/office/drawing/2014/main" id="{FB972D15-8C05-4B6F-9773-E556781394EF}"/>
                  </a:ext>
                </a:extLst>
              </p:cNvPr>
              <p:cNvSpPr>
                <a:spLocks/>
              </p:cNvSpPr>
              <p:nvPr/>
            </p:nvSpPr>
            <p:spPr bwMode="auto">
              <a:xfrm>
                <a:off x="7208087" y="504439"/>
                <a:ext cx="311153" cy="327025"/>
              </a:xfrm>
              <a:custGeom>
                <a:avLst/>
                <a:gdLst>
                  <a:gd name="T0" fmla="*/ 16 w 81"/>
                  <a:gd name="T1" fmla="*/ 85 h 85"/>
                  <a:gd name="T2" fmla="*/ 14 w 81"/>
                  <a:gd name="T3" fmla="*/ 84 h 85"/>
                  <a:gd name="T4" fmla="*/ 0 w 81"/>
                  <a:gd name="T5" fmla="*/ 51 h 85"/>
                  <a:gd name="T6" fmla="*/ 14 w 81"/>
                  <a:gd name="T7" fmla="*/ 18 h 85"/>
                  <a:gd name="T8" fmla="*/ 79 w 81"/>
                  <a:gd name="T9" fmla="*/ 18 h 85"/>
                  <a:gd name="T10" fmla="*/ 79 w 81"/>
                  <a:gd name="T11" fmla="*/ 23 h 85"/>
                  <a:gd name="T12" fmla="*/ 74 w 81"/>
                  <a:gd name="T13" fmla="*/ 23 h 85"/>
                  <a:gd name="T14" fmla="*/ 19 w 81"/>
                  <a:gd name="T15" fmla="*/ 23 h 85"/>
                  <a:gd name="T16" fmla="*/ 7 w 81"/>
                  <a:gd name="T17" fmla="*/ 51 h 85"/>
                  <a:gd name="T18" fmla="*/ 19 w 81"/>
                  <a:gd name="T19" fmla="*/ 79 h 85"/>
                  <a:gd name="T20" fmla="*/ 19 w 81"/>
                  <a:gd name="T21" fmla="*/ 84 h 85"/>
                  <a:gd name="T22" fmla="*/ 16 w 81"/>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5">
                    <a:moveTo>
                      <a:pt x="16" y="85"/>
                    </a:moveTo>
                    <a:cubicBezTo>
                      <a:pt x="15" y="85"/>
                      <a:pt x="14" y="85"/>
                      <a:pt x="14" y="84"/>
                    </a:cubicBezTo>
                    <a:cubicBezTo>
                      <a:pt x="5" y="75"/>
                      <a:pt x="0" y="64"/>
                      <a:pt x="0" y="51"/>
                    </a:cubicBezTo>
                    <a:cubicBezTo>
                      <a:pt x="0" y="39"/>
                      <a:pt x="5" y="27"/>
                      <a:pt x="14" y="18"/>
                    </a:cubicBezTo>
                    <a:cubicBezTo>
                      <a:pt x="32" y="0"/>
                      <a:pt x="61" y="0"/>
                      <a:pt x="79" y="18"/>
                    </a:cubicBezTo>
                    <a:cubicBezTo>
                      <a:pt x="81" y="20"/>
                      <a:pt x="81" y="22"/>
                      <a:pt x="79" y="23"/>
                    </a:cubicBezTo>
                    <a:cubicBezTo>
                      <a:pt x="78" y="25"/>
                      <a:pt x="76" y="25"/>
                      <a:pt x="74" y="23"/>
                    </a:cubicBezTo>
                    <a:cubicBezTo>
                      <a:pt x="59" y="8"/>
                      <a:pt x="34" y="8"/>
                      <a:pt x="19" y="23"/>
                    </a:cubicBezTo>
                    <a:cubicBezTo>
                      <a:pt x="11" y="31"/>
                      <a:pt x="7" y="41"/>
                      <a:pt x="7" y="51"/>
                    </a:cubicBezTo>
                    <a:cubicBezTo>
                      <a:pt x="7" y="62"/>
                      <a:pt x="11" y="72"/>
                      <a:pt x="19" y="79"/>
                    </a:cubicBezTo>
                    <a:cubicBezTo>
                      <a:pt x="20" y="81"/>
                      <a:pt x="20" y="83"/>
                      <a:pt x="19" y="84"/>
                    </a:cubicBezTo>
                    <a:cubicBezTo>
                      <a:pt x="18" y="85"/>
                      <a:pt x="17" y="85"/>
                      <a:pt x="16" y="85"/>
                    </a:cubicBezTo>
                    <a:close/>
                  </a:path>
                </a:pathLst>
              </a:custGeom>
              <a:solidFill>
                <a:srgbClr val="C9DEFF"/>
              </a:solidFill>
              <a:ln>
                <a:noFill/>
              </a:ln>
            </p:spPr>
            <p:txBody>
              <a:bodyPr vert="horz" wrap="square" lIns="91440" tIns="45720" rIns="91440" bIns="45720" numCol="1" anchor="t" anchorCtr="0" compatLnSpc="1">
                <a:prstTxWarp prst="textNoShape">
                  <a:avLst/>
                </a:prstTxWarp>
              </a:bodyPr>
              <a:lstStyle/>
              <a:p>
                <a:endParaRPr lang="en-CA"/>
              </a:p>
            </p:txBody>
          </p:sp>
          <p:sp>
            <p:nvSpPr>
              <p:cNvPr id="29" name="Oval 9">
                <a:extLst>
                  <a:ext uri="{FF2B5EF4-FFF2-40B4-BE49-F238E27FC236}">
                    <a16:creationId xmlns:a16="http://schemas.microsoft.com/office/drawing/2014/main" id="{ACE641F8-2F91-4C5B-B556-197B0A00E09D}"/>
                  </a:ext>
                </a:extLst>
              </p:cNvPr>
              <p:cNvSpPr>
                <a:spLocks noChangeArrowheads="1"/>
              </p:cNvSpPr>
              <p:nvPr/>
            </p:nvSpPr>
            <p:spPr bwMode="auto">
              <a:xfrm>
                <a:off x="7264591" y="554922"/>
                <a:ext cx="58738" cy="57150"/>
              </a:xfrm>
              <a:prstGeom prst="ellipse">
                <a:avLst/>
              </a:prstGeom>
              <a:solidFill>
                <a:srgbClr val="EDF4FF"/>
              </a:solidFill>
              <a:ln>
                <a:noFill/>
              </a:ln>
            </p:spPr>
            <p:txBody>
              <a:bodyPr vert="horz" wrap="square" lIns="91440" tIns="45720" rIns="91440" bIns="45720" numCol="1" anchor="t" anchorCtr="0" compatLnSpc="1">
                <a:prstTxWarp prst="textNoShape">
                  <a:avLst/>
                </a:prstTxWarp>
              </a:bodyPr>
              <a:lstStyle/>
              <a:p>
                <a:endParaRPr lang="en-CA"/>
              </a:p>
            </p:txBody>
          </p:sp>
        </p:grpSp>
        <p:sp>
          <p:nvSpPr>
            <p:cNvPr id="25" name="Text Box 70">
              <a:extLst>
                <a:ext uri="{FF2B5EF4-FFF2-40B4-BE49-F238E27FC236}">
                  <a16:creationId xmlns:a16="http://schemas.microsoft.com/office/drawing/2014/main" id="{9B287B44-47F8-4D0C-BFA4-CAA26F3DAF42}"/>
                </a:ext>
              </a:extLst>
            </p:cNvPr>
            <p:cNvSpPr txBox="1">
              <a:spLocks noChangeArrowheads="1"/>
            </p:cNvSpPr>
            <p:nvPr/>
          </p:nvSpPr>
          <p:spPr bwMode="gray">
            <a:xfrm>
              <a:off x="7204040" y="578254"/>
              <a:ext cx="379780" cy="26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pPr>
              <a:r>
                <a:rPr lang="en-US" sz="1400" b="1" dirty="0">
                  <a:latin typeface="Verdana" panose="020B0604030504040204" pitchFamily="34" charset="0"/>
                </a:rPr>
                <a:t>3</a:t>
              </a:r>
            </a:p>
          </p:txBody>
        </p:sp>
      </p:grpSp>
      <p:grpSp>
        <p:nvGrpSpPr>
          <p:cNvPr id="34" name="Group 33">
            <a:extLst>
              <a:ext uri="{FF2B5EF4-FFF2-40B4-BE49-F238E27FC236}">
                <a16:creationId xmlns:a16="http://schemas.microsoft.com/office/drawing/2014/main" id="{814F695B-BBCC-4140-B770-B691206BE351}"/>
              </a:ext>
            </a:extLst>
          </p:cNvPr>
          <p:cNvGrpSpPr/>
          <p:nvPr/>
        </p:nvGrpSpPr>
        <p:grpSpPr>
          <a:xfrm>
            <a:off x="208800" y="2336690"/>
            <a:ext cx="5412772" cy="4341310"/>
            <a:chOff x="210699" y="2400300"/>
            <a:chExt cx="5320411" cy="4215185"/>
          </a:xfrm>
        </p:grpSpPr>
        <p:pic>
          <p:nvPicPr>
            <p:cNvPr id="31" name="Picture 30">
              <a:extLst>
                <a:ext uri="{FF2B5EF4-FFF2-40B4-BE49-F238E27FC236}">
                  <a16:creationId xmlns:a16="http://schemas.microsoft.com/office/drawing/2014/main" id="{806F0446-84A8-4043-A429-C5F7EB91A1D2}"/>
                </a:ext>
              </a:extLst>
            </p:cNvPr>
            <p:cNvPicPr>
              <a:picLocks noChangeAspect="1"/>
            </p:cNvPicPr>
            <p:nvPr/>
          </p:nvPicPr>
          <p:blipFill>
            <a:blip r:embed="rId4"/>
            <a:stretch>
              <a:fillRect/>
            </a:stretch>
          </p:blipFill>
          <p:spPr>
            <a:xfrm>
              <a:off x="210699" y="2400300"/>
              <a:ext cx="5320411" cy="2057400"/>
            </a:xfrm>
            <a:prstGeom prst="rect">
              <a:avLst/>
            </a:prstGeom>
          </p:spPr>
        </p:pic>
        <p:pic>
          <p:nvPicPr>
            <p:cNvPr id="33" name="Picture 32">
              <a:extLst>
                <a:ext uri="{FF2B5EF4-FFF2-40B4-BE49-F238E27FC236}">
                  <a16:creationId xmlns:a16="http://schemas.microsoft.com/office/drawing/2014/main" id="{5A800674-4444-4C96-98CE-B33C059B7825}"/>
                </a:ext>
              </a:extLst>
            </p:cNvPr>
            <p:cNvPicPr>
              <a:picLocks noChangeAspect="1"/>
            </p:cNvPicPr>
            <p:nvPr/>
          </p:nvPicPr>
          <p:blipFill>
            <a:blip r:embed="rId5"/>
            <a:stretch>
              <a:fillRect/>
            </a:stretch>
          </p:blipFill>
          <p:spPr>
            <a:xfrm>
              <a:off x="213165" y="4422424"/>
              <a:ext cx="5317945" cy="2193061"/>
            </a:xfrm>
            <a:prstGeom prst="rect">
              <a:avLst/>
            </a:prstGeom>
          </p:spPr>
        </p:pic>
      </p:grpSp>
      <p:grpSp>
        <p:nvGrpSpPr>
          <p:cNvPr id="35" name="Group 34">
            <a:extLst>
              <a:ext uri="{FF2B5EF4-FFF2-40B4-BE49-F238E27FC236}">
                <a16:creationId xmlns:a16="http://schemas.microsoft.com/office/drawing/2014/main" id="{3E66A762-420D-4960-AF62-2C5C38C21816}"/>
              </a:ext>
            </a:extLst>
          </p:cNvPr>
          <p:cNvGrpSpPr/>
          <p:nvPr/>
        </p:nvGrpSpPr>
        <p:grpSpPr>
          <a:xfrm>
            <a:off x="1250280" y="2313358"/>
            <a:ext cx="400054" cy="400050"/>
            <a:chOff x="7188708" y="502069"/>
            <a:chExt cx="400054" cy="400050"/>
          </a:xfrm>
        </p:grpSpPr>
        <p:grpSp>
          <p:nvGrpSpPr>
            <p:cNvPr id="36" name="Group 35">
              <a:extLst>
                <a:ext uri="{FF2B5EF4-FFF2-40B4-BE49-F238E27FC236}">
                  <a16:creationId xmlns:a16="http://schemas.microsoft.com/office/drawing/2014/main" id="{E3932820-8305-4551-A512-5023AC1C63F7}"/>
                </a:ext>
              </a:extLst>
            </p:cNvPr>
            <p:cNvGrpSpPr/>
            <p:nvPr/>
          </p:nvGrpSpPr>
          <p:grpSpPr>
            <a:xfrm>
              <a:off x="7188708" y="502069"/>
              <a:ext cx="400054" cy="400050"/>
              <a:chOff x="7188708" y="502069"/>
              <a:chExt cx="400054" cy="400050"/>
            </a:xfrm>
          </p:grpSpPr>
          <p:sp>
            <p:nvSpPr>
              <p:cNvPr id="38" name="Oval 5">
                <a:extLst>
                  <a:ext uri="{FF2B5EF4-FFF2-40B4-BE49-F238E27FC236}">
                    <a16:creationId xmlns:a16="http://schemas.microsoft.com/office/drawing/2014/main" id="{ABE7B965-7DF0-49A8-8C55-0CA6BFE8B4C5}"/>
                  </a:ext>
                </a:extLst>
              </p:cNvPr>
              <p:cNvSpPr>
                <a:spLocks noChangeArrowheads="1"/>
              </p:cNvSpPr>
              <p:nvPr/>
            </p:nvSpPr>
            <p:spPr bwMode="auto">
              <a:xfrm>
                <a:off x="7188708" y="502069"/>
                <a:ext cx="400054" cy="400050"/>
              </a:xfrm>
              <a:prstGeom prst="ellipse">
                <a:avLst/>
              </a:prstGeom>
              <a:solidFill>
                <a:srgbClr val="97C1FF"/>
              </a:solidFill>
              <a:ln>
                <a:solidFill>
                  <a:srgbClr val="051243"/>
                </a:solidFill>
              </a:ln>
            </p:spPr>
            <p:txBody>
              <a:bodyPr vert="horz" wrap="square" lIns="91440" tIns="45720" rIns="91440" bIns="45720" numCol="1" anchor="t" anchorCtr="0" compatLnSpc="1">
                <a:prstTxWarp prst="textNoShape">
                  <a:avLst/>
                </a:prstTxWarp>
              </a:bodyPr>
              <a:lstStyle/>
              <a:p>
                <a:endParaRPr lang="en-CA" dirty="0"/>
              </a:p>
            </p:txBody>
          </p:sp>
          <p:sp>
            <p:nvSpPr>
              <p:cNvPr id="39" name="Freeform 7">
                <a:extLst>
                  <a:ext uri="{FF2B5EF4-FFF2-40B4-BE49-F238E27FC236}">
                    <a16:creationId xmlns:a16="http://schemas.microsoft.com/office/drawing/2014/main" id="{70A9DE2E-2992-4C70-8C0D-B8F3D97A63DD}"/>
                  </a:ext>
                </a:extLst>
              </p:cNvPr>
              <p:cNvSpPr>
                <a:spLocks/>
              </p:cNvSpPr>
              <p:nvPr/>
            </p:nvSpPr>
            <p:spPr bwMode="auto">
              <a:xfrm>
                <a:off x="7266272" y="578254"/>
                <a:ext cx="311153" cy="311150"/>
              </a:xfrm>
              <a:custGeom>
                <a:avLst/>
                <a:gdLst>
                  <a:gd name="T0" fmla="*/ 34 w 81"/>
                  <a:gd name="T1" fmla="*/ 81 h 81"/>
                  <a:gd name="T2" fmla="*/ 1 w 81"/>
                  <a:gd name="T3" fmla="*/ 67 h 81"/>
                  <a:gd name="T4" fmla="*/ 1 w 81"/>
                  <a:gd name="T5" fmla="*/ 62 h 81"/>
                  <a:gd name="T6" fmla="*/ 6 w 81"/>
                  <a:gd name="T7" fmla="*/ 62 h 81"/>
                  <a:gd name="T8" fmla="*/ 62 w 81"/>
                  <a:gd name="T9" fmla="*/ 62 h 81"/>
                  <a:gd name="T10" fmla="*/ 74 w 81"/>
                  <a:gd name="T11" fmla="*/ 34 h 81"/>
                  <a:gd name="T12" fmla="*/ 62 w 81"/>
                  <a:gd name="T13" fmla="*/ 6 h 81"/>
                  <a:gd name="T14" fmla="*/ 62 w 81"/>
                  <a:gd name="T15" fmla="*/ 1 h 81"/>
                  <a:gd name="T16" fmla="*/ 67 w 81"/>
                  <a:gd name="T17" fmla="*/ 1 h 81"/>
                  <a:gd name="T18" fmla="*/ 81 w 81"/>
                  <a:gd name="T19" fmla="*/ 34 h 81"/>
                  <a:gd name="T20" fmla="*/ 67 w 81"/>
                  <a:gd name="T21" fmla="*/ 67 h 81"/>
                  <a:gd name="T22" fmla="*/ 34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34" y="81"/>
                    </a:moveTo>
                    <a:cubicBezTo>
                      <a:pt x="22" y="81"/>
                      <a:pt x="10" y="76"/>
                      <a:pt x="1" y="67"/>
                    </a:cubicBezTo>
                    <a:cubicBezTo>
                      <a:pt x="0" y="66"/>
                      <a:pt x="0" y="63"/>
                      <a:pt x="1" y="62"/>
                    </a:cubicBezTo>
                    <a:cubicBezTo>
                      <a:pt x="3" y="61"/>
                      <a:pt x="5" y="61"/>
                      <a:pt x="6" y="62"/>
                    </a:cubicBezTo>
                    <a:cubicBezTo>
                      <a:pt x="22" y="77"/>
                      <a:pt x="47" y="77"/>
                      <a:pt x="62" y="62"/>
                    </a:cubicBezTo>
                    <a:cubicBezTo>
                      <a:pt x="70" y="55"/>
                      <a:pt x="74" y="45"/>
                      <a:pt x="74" y="34"/>
                    </a:cubicBezTo>
                    <a:cubicBezTo>
                      <a:pt x="74" y="24"/>
                      <a:pt x="70" y="14"/>
                      <a:pt x="62" y="6"/>
                    </a:cubicBezTo>
                    <a:cubicBezTo>
                      <a:pt x="61" y="5"/>
                      <a:pt x="61" y="3"/>
                      <a:pt x="62" y="1"/>
                    </a:cubicBezTo>
                    <a:cubicBezTo>
                      <a:pt x="64" y="0"/>
                      <a:pt x="66" y="0"/>
                      <a:pt x="67" y="1"/>
                    </a:cubicBezTo>
                    <a:cubicBezTo>
                      <a:pt x="76" y="10"/>
                      <a:pt x="81" y="22"/>
                      <a:pt x="81" y="34"/>
                    </a:cubicBezTo>
                    <a:cubicBezTo>
                      <a:pt x="81" y="47"/>
                      <a:pt x="76" y="58"/>
                      <a:pt x="67" y="67"/>
                    </a:cubicBezTo>
                    <a:cubicBezTo>
                      <a:pt x="58" y="76"/>
                      <a:pt x="46" y="81"/>
                      <a:pt x="34" y="81"/>
                    </a:cubicBezTo>
                    <a:close/>
                  </a:path>
                </a:pathLst>
              </a:custGeom>
              <a:solidFill>
                <a:srgbClr val="0062FF"/>
              </a:solidFill>
              <a:ln>
                <a:noFill/>
              </a:ln>
            </p:spPr>
            <p:txBody>
              <a:bodyPr vert="horz" wrap="square" lIns="91440" tIns="45720" rIns="91440" bIns="45720" numCol="1" anchor="t" anchorCtr="0" compatLnSpc="1">
                <a:prstTxWarp prst="textNoShape">
                  <a:avLst/>
                </a:prstTxWarp>
              </a:bodyPr>
              <a:lstStyle/>
              <a:p>
                <a:endParaRPr lang="en-CA"/>
              </a:p>
            </p:txBody>
          </p:sp>
          <p:sp>
            <p:nvSpPr>
              <p:cNvPr id="40" name="Freeform 8">
                <a:extLst>
                  <a:ext uri="{FF2B5EF4-FFF2-40B4-BE49-F238E27FC236}">
                    <a16:creationId xmlns:a16="http://schemas.microsoft.com/office/drawing/2014/main" id="{44655C1B-EA19-4FA2-B6E9-27505D5B1DC2}"/>
                  </a:ext>
                </a:extLst>
              </p:cNvPr>
              <p:cNvSpPr>
                <a:spLocks/>
              </p:cNvSpPr>
              <p:nvPr/>
            </p:nvSpPr>
            <p:spPr bwMode="auto">
              <a:xfrm>
                <a:off x="7208087" y="504439"/>
                <a:ext cx="311153" cy="327025"/>
              </a:xfrm>
              <a:custGeom>
                <a:avLst/>
                <a:gdLst>
                  <a:gd name="T0" fmla="*/ 16 w 81"/>
                  <a:gd name="T1" fmla="*/ 85 h 85"/>
                  <a:gd name="T2" fmla="*/ 14 w 81"/>
                  <a:gd name="T3" fmla="*/ 84 h 85"/>
                  <a:gd name="T4" fmla="*/ 0 w 81"/>
                  <a:gd name="T5" fmla="*/ 51 h 85"/>
                  <a:gd name="T6" fmla="*/ 14 w 81"/>
                  <a:gd name="T7" fmla="*/ 18 h 85"/>
                  <a:gd name="T8" fmla="*/ 79 w 81"/>
                  <a:gd name="T9" fmla="*/ 18 h 85"/>
                  <a:gd name="T10" fmla="*/ 79 w 81"/>
                  <a:gd name="T11" fmla="*/ 23 h 85"/>
                  <a:gd name="T12" fmla="*/ 74 w 81"/>
                  <a:gd name="T13" fmla="*/ 23 h 85"/>
                  <a:gd name="T14" fmla="*/ 19 w 81"/>
                  <a:gd name="T15" fmla="*/ 23 h 85"/>
                  <a:gd name="T16" fmla="*/ 7 w 81"/>
                  <a:gd name="T17" fmla="*/ 51 h 85"/>
                  <a:gd name="T18" fmla="*/ 19 w 81"/>
                  <a:gd name="T19" fmla="*/ 79 h 85"/>
                  <a:gd name="T20" fmla="*/ 19 w 81"/>
                  <a:gd name="T21" fmla="*/ 84 h 85"/>
                  <a:gd name="T22" fmla="*/ 16 w 81"/>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5">
                    <a:moveTo>
                      <a:pt x="16" y="85"/>
                    </a:moveTo>
                    <a:cubicBezTo>
                      <a:pt x="15" y="85"/>
                      <a:pt x="14" y="85"/>
                      <a:pt x="14" y="84"/>
                    </a:cubicBezTo>
                    <a:cubicBezTo>
                      <a:pt x="5" y="75"/>
                      <a:pt x="0" y="64"/>
                      <a:pt x="0" y="51"/>
                    </a:cubicBezTo>
                    <a:cubicBezTo>
                      <a:pt x="0" y="39"/>
                      <a:pt x="5" y="27"/>
                      <a:pt x="14" y="18"/>
                    </a:cubicBezTo>
                    <a:cubicBezTo>
                      <a:pt x="32" y="0"/>
                      <a:pt x="61" y="0"/>
                      <a:pt x="79" y="18"/>
                    </a:cubicBezTo>
                    <a:cubicBezTo>
                      <a:pt x="81" y="20"/>
                      <a:pt x="81" y="22"/>
                      <a:pt x="79" y="23"/>
                    </a:cubicBezTo>
                    <a:cubicBezTo>
                      <a:pt x="78" y="25"/>
                      <a:pt x="76" y="25"/>
                      <a:pt x="74" y="23"/>
                    </a:cubicBezTo>
                    <a:cubicBezTo>
                      <a:pt x="59" y="8"/>
                      <a:pt x="34" y="8"/>
                      <a:pt x="19" y="23"/>
                    </a:cubicBezTo>
                    <a:cubicBezTo>
                      <a:pt x="11" y="31"/>
                      <a:pt x="7" y="41"/>
                      <a:pt x="7" y="51"/>
                    </a:cubicBezTo>
                    <a:cubicBezTo>
                      <a:pt x="7" y="62"/>
                      <a:pt x="11" y="72"/>
                      <a:pt x="19" y="79"/>
                    </a:cubicBezTo>
                    <a:cubicBezTo>
                      <a:pt x="20" y="81"/>
                      <a:pt x="20" y="83"/>
                      <a:pt x="19" y="84"/>
                    </a:cubicBezTo>
                    <a:cubicBezTo>
                      <a:pt x="18" y="85"/>
                      <a:pt x="17" y="85"/>
                      <a:pt x="16" y="85"/>
                    </a:cubicBezTo>
                    <a:close/>
                  </a:path>
                </a:pathLst>
              </a:custGeom>
              <a:solidFill>
                <a:srgbClr val="C9DEFF"/>
              </a:solidFill>
              <a:ln>
                <a:noFill/>
              </a:ln>
            </p:spPr>
            <p:txBody>
              <a:bodyPr vert="horz" wrap="square" lIns="91440" tIns="45720" rIns="91440" bIns="45720" numCol="1" anchor="t" anchorCtr="0" compatLnSpc="1">
                <a:prstTxWarp prst="textNoShape">
                  <a:avLst/>
                </a:prstTxWarp>
              </a:bodyPr>
              <a:lstStyle/>
              <a:p>
                <a:endParaRPr lang="en-CA"/>
              </a:p>
            </p:txBody>
          </p:sp>
          <p:sp>
            <p:nvSpPr>
              <p:cNvPr id="41" name="Oval 9">
                <a:extLst>
                  <a:ext uri="{FF2B5EF4-FFF2-40B4-BE49-F238E27FC236}">
                    <a16:creationId xmlns:a16="http://schemas.microsoft.com/office/drawing/2014/main" id="{D46602A0-5F9B-4FB9-8B13-0B8363E59B6A}"/>
                  </a:ext>
                </a:extLst>
              </p:cNvPr>
              <p:cNvSpPr>
                <a:spLocks noChangeArrowheads="1"/>
              </p:cNvSpPr>
              <p:nvPr/>
            </p:nvSpPr>
            <p:spPr bwMode="auto">
              <a:xfrm>
                <a:off x="7264591" y="554922"/>
                <a:ext cx="58738" cy="57150"/>
              </a:xfrm>
              <a:prstGeom prst="ellipse">
                <a:avLst/>
              </a:prstGeom>
              <a:solidFill>
                <a:srgbClr val="EDF4FF"/>
              </a:solidFill>
              <a:ln>
                <a:noFill/>
              </a:ln>
            </p:spPr>
            <p:txBody>
              <a:bodyPr vert="horz" wrap="square" lIns="91440" tIns="45720" rIns="91440" bIns="45720" numCol="1" anchor="t" anchorCtr="0" compatLnSpc="1">
                <a:prstTxWarp prst="textNoShape">
                  <a:avLst/>
                </a:prstTxWarp>
              </a:bodyPr>
              <a:lstStyle/>
              <a:p>
                <a:endParaRPr lang="en-CA"/>
              </a:p>
            </p:txBody>
          </p:sp>
        </p:grpSp>
        <p:sp>
          <p:nvSpPr>
            <p:cNvPr id="37" name="Text Box 70">
              <a:extLst>
                <a:ext uri="{FF2B5EF4-FFF2-40B4-BE49-F238E27FC236}">
                  <a16:creationId xmlns:a16="http://schemas.microsoft.com/office/drawing/2014/main" id="{9E392261-FF5D-472C-BB34-2C86650E9548}"/>
                </a:ext>
              </a:extLst>
            </p:cNvPr>
            <p:cNvSpPr txBox="1">
              <a:spLocks noChangeArrowheads="1"/>
            </p:cNvSpPr>
            <p:nvPr/>
          </p:nvSpPr>
          <p:spPr bwMode="gray">
            <a:xfrm>
              <a:off x="7204040" y="578254"/>
              <a:ext cx="379780" cy="26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pPr>
              <a:r>
                <a:rPr lang="en-US" sz="1400" b="1" dirty="0">
                  <a:latin typeface="Verdana" panose="020B0604030504040204" pitchFamily="34" charset="0"/>
                </a:rPr>
                <a:t>4</a:t>
              </a:r>
            </a:p>
          </p:txBody>
        </p:sp>
      </p:grpSp>
      <p:sp>
        <p:nvSpPr>
          <p:cNvPr id="5" name="Footer Placeholder 4">
            <a:extLst>
              <a:ext uri="{FF2B5EF4-FFF2-40B4-BE49-F238E27FC236}">
                <a16:creationId xmlns:a16="http://schemas.microsoft.com/office/drawing/2014/main" id="{F7968B1B-0423-A7C1-DDD1-454643E9B3AA}"/>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75020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Creating your first Action</a:t>
            </a:r>
          </a:p>
        </p:txBody>
      </p:sp>
      <p:sp>
        <p:nvSpPr>
          <p:cNvPr id="3" name="Content Placeholder 2"/>
          <p:cNvSpPr>
            <a:spLocks noGrp="1"/>
          </p:cNvSpPr>
          <p:nvPr>
            <p:ph idx="1"/>
          </p:nvPr>
        </p:nvSpPr>
        <p:spPr>
          <a:xfrm>
            <a:off x="209550" y="1244025"/>
            <a:ext cx="6521989" cy="5514975"/>
          </a:xfrm>
        </p:spPr>
        <p:txBody>
          <a:bodyPr/>
          <a:lstStyle/>
          <a:p>
            <a:r>
              <a:rPr lang="en-US" dirty="0"/>
              <a:t>Actions represent the topics that your assistant can handle, for example “pay bill”.</a:t>
            </a:r>
          </a:p>
          <a:p>
            <a:r>
              <a:rPr lang="en-US" dirty="0"/>
              <a:t>Enter an example of the customer interaction. You “train” your assistant’s topic-recognition AI by giving it example sentences. </a:t>
            </a:r>
          </a:p>
          <a:p>
            <a:pPr lvl="1"/>
            <a:r>
              <a:rPr lang="en-US" dirty="0"/>
              <a:t>When you create a new action, you are prompted to provide the first example like “</a:t>
            </a:r>
            <a:r>
              <a:rPr lang="en-US" i="1" dirty="0"/>
              <a:t>I want to pay my cable bill please</a:t>
            </a:r>
            <a:r>
              <a:rPr lang="en-US" dirty="0"/>
              <a:t>”.</a:t>
            </a:r>
            <a:endParaRPr lang="en-GB" dirty="0"/>
          </a:p>
        </p:txBody>
      </p:sp>
      <p:pic>
        <p:nvPicPr>
          <p:cNvPr id="6" name="Picture 5">
            <a:extLst>
              <a:ext uri="{FF2B5EF4-FFF2-40B4-BE49-F238E27FC236}">
                <a16:creationId xmlns:a16="http://schemas.microsoft.com/office/drawing/2014/main" id="{6FAD0A3A-EF8B-4A0B-AA6D-3BBFCF79DF55}"/>
              </a:ext>
            </a:extLst>
          </p:cNvPr>
          <p:cNvPicPr>
            <a:picLocks noChangeAspect="1"/>
          </p:cNvPicPr>
          <p:nvPr/>
        </p:nvPicPr>
        <p:blipFill>
          <a:blip r:embed="rId3"/>
          <a:stretch>
            <a:fillRect/>
          </a:stretch>
        </p:blipFill>
        <p:spPr>
          <a:xfrm>
            <a:off x="6836446" y="1101991"/>
            <a:ext cx="5300022" cy="3300828"/>
          </a:xfrm>
          <a:prstGeom prst="rect">
            <a:avLst/>
          </a:prstGeom>
        </p:spPr>
      </p:pic>
      <p:pic>
        <p:nvPicPr>
          <p:cNvPr id="8" name="Picture 7">
            <a:extLst>
              <a:ext uri="{FF2B5EF4-FFF2-40B4-BE49-F238E27FC236}">
                <a16:creationId xmlns:a16="http://schemas.microsoft.com/office/drawing/2014/main" id="{DC1B6531-B858-4B52-BE15-1E06E356A8A5}"/>
              </a:ext>
            </a:extLst>
          </p:cNvPr>
          <p:cNvPicPr>
            <a:picLocks noChangeAspect="1"/>
          </p:cNvPicPr>
          <p:nvPr/>
        </p:nvPicPr>
        <p:blipFill>
          <a:blip r:embed="rId4"/>
          <a:stretch>
            <a:fillRect/>
          </a:stretch>
        </p:blipFill>
        <p:spPr>
          <a:xfrm>
            <a:off x="6836446" y="4464997"/>
            <a:ext cx="4800000" cy="2028571"/>
          </a:xfrm>
          <a:prstGeom prst="rect">
            <a:avLst/>
          </a:prstGeom>
        </p:spPr>
      </p:pic>
      <p:sp>
        <p:nvSpPr>
          <p:cNvPr id="5" name="Footer Placeholder 4">
            <a:extLst>
              <a:ext uri="{FF2B5EF4-FFF2-40B4-BE49-F238E27FC236}">
                <a16:creationId xmlns:a16="http://schemas.microsoft.com/office/drawing/2014/main" id="{AC93D6F6-0861-47BF-BBA4-395D5F3822B9}"/>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61190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Creating your first Step – Step 1</a:t>
            </a:r>
          </a:p>
        </p:txBody>
      </p:sp>
      <p:sp>
        <p:nvSpPr>
          <p:cNvPr id="3" name="Content Placeholder 2"/>
          <p:cNvSpPr>
            <a:spLocks noGrp="1"/>
          </p:cNvSpPr>
          <p:nvPr>
            <p:ph idx="1"/>
          </p:nvPr>
        </p:nvSpPr>
        <p:spPr>
          <a:xfrm>
            <a:off x="209551" y="1163638"/>
            <a:ext cx="4702918" cy="5514975"/>
          </a:xfrm>
        </p:spPr>
        <p:txBody>
          <a:bodyPr/>
          <a:lstStyle/>
          <a:p>
            <a:pPr marL="457200" indent="-457200">
              <a:buFont typeface="+mj-lt"/>
              <a:buAutoNum type="arabicPeriod"/>
            </a:pPr>
            <a:r>
              <a:rPr lang="en-GB" dirty="0"/>
              <a:t>Add a step to ask a clarification question, for example, </a:t>
            </a:r>
            <a:r>
              <a:rPr lang="en-US" dirty="0"/>
              <a:t>the type of account, which has a bill that needs to be paid. Step 1 is created by default.</a:t>
            </a:r>
          </a:p>
          <a:p>
            <a:pPr marL="457200" indent="-457200">
              <a:buFont typeface="+mj-lt"/>
              <a:buAutoNum type="arabicPeriod"/>
            </a:pPr>
            <a:r>
              <a:rPr lang="en-US" dirty="0"/>
              <a:t>Add the clarification question in the “</a:t>
            </a:r>
            <a:r>
              <a:rPr lang="en-US" i="1" dirty="0"/>
              <a:t>Assistant says</a:t>
            </a:r>
            <a:r>
              <a:rPr lang="en-US" dirty="0"/>
              <a:t>” text box.</a:t>
            </a:r>
          </a:p>
          <a:p>
            <a:pPr marL="457200" indent="-457200">
              <a:buFont typeface="+mj-lt"/>
              <a:buAutoNum type="arabicPeriod"/>
            </a:pPr>
            <a:r>
              <a:rPr lang="en-US" dirty="0"/>
              <a:t>Select the type of customer response that the assistant should wait for. In this case, </a:t>
            </a:r>
            <a:r>
              <a:rPr lang="en-US" b="1" dirty="0"/>
              <a:t>Options</a:t>
            </a:r>
            <a:r>
              <a:rPr lang="en-US" dirty="0"/>
              <a:t> is the best choice.</a:t>
            </a:r>
          </a:p>
        </p:txBody>
      </p:sp>
      <p:pic>
        <p:nvPicPr>
          <p:cNvPr id="7" name="Picture 6" descr="Text&#10;&#10;Description automatically generated with medium confidence">
            <a:extLst>
              <a:ext uri="{FF2B5EF4-FFF2-40B4-BE49-F238E27FC236}">
                <a16:creationId xmlns:a16="http://schemas.microsoft.com/office/drawing/2014/main" id="{8C146A4A-D11D-4901-9AAD-0D11B4CE9F1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572928" y="1039813"/>
            <a:ext cx="5277760" cy="1230346"/>
          </a:xfrm>
          <a:prstGeom prst="rect">
            <a:avLst/>
          </a:prstGeom>
        </p:spPr>
      </p:pic>
      <p:pic>
        <p:nvPicPr>
          <p:cNvPr id="10" name="Picture 9">
            <a:extLst>
              <a:ext uri="{FF2B5EF4-FFF2-40B4-BE49-F238E27FC236}">
                <a16:creationId xmlns:a16="http://schemas.microsoft.com/office/drawing/2014/main" id="{E756C92E-5F69-48AD-A9E1-7588EA6BC478}"/>
              </a:ext>
            </a:extLst>
          </p:cNvPr>
          <p:cNvPicPr>
            <a:picLocks noChangeAspect="1"/>
          </p:cNvPicPr>
          <p:nvPr/>
        </p:nvPicPr>
        <p:blipFill>
          <a:blip r:embed="rId4"/>
          <a:stretch>
            <a:fillRect/>
          </a:stretch>
        </p:blipFill>
        <p:spPr>
          <a:xfrm>
            <a:off x="5768502" y="2270159"/>
            <a:ext cx="5811494" cy="3716420"/>
          </a:xfrm>
          <a:prstGeom prst="rect">
            <a:avLst/>
          </a:prstGeom>
        </p:spPr>
      </p:pic>
      <p:sp>
        <p:nvSpPr>
          <p:cNvPr id="5" name="Footer Placeholder 4">
            <a:extLst>
              <a:ext uri="{FF2B5EF4-FFF2-40B4-BE49-F238E27FC236}">
                <a16:creationId xmlns:a16="http://schemas.microsoft.com/office/drawing/2014/main" id="{25C90274-4EE1-E942-34A3-AF28692B6E2F}"/>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614270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Creating your first Step – Step 1 (cont.)</a:t>
            </a:r>
          </a:p>
        </p:txBody>
      </p:sp>
      <p:sp>
        <p:nvSpPr>
          <p:cNvPr id="3" name="Content Placeholder 2"/>
          <p:cNvSpPr>
            <a:spLocks noGrp="1"/>
          </p:cNvSpPr>
          <p:nvPr>
            <p:ph idx="1"/>
          </p:nvPr>
        </p:nvSpPr>
        <p:spPr>
          <a:xfrm>
            <a:off x="208800" y="1164168"/>
            <a:ext cx="11641455" cy="5513832"/>
          </a:xfrm>
        </p:spPr>
        <p:txBody>
          <a:bodyPr/>
          <a:lstStyle/>
          <a:p>
            <a:pPr marL="685800" lvl="1" indent="-457200">
              <a:buFont typeface="+mj-lt"/>
              <a:buAutoNum type="arabicPeriod" startAt="4"/>
            </a:pPr>
            <a:r>
              <a:rPr lang="en-US" dirty="0"/>
              <a:t>Add the three options for Cable, Internet, and Phone, and apply your changes. </a:t>
            </a:r>
            <a:endParaRPr lang="en-GB" dirty="0"/>
          </a:p>
        </p:txBody>
      </p:sp>
      <p:pic>
        <p:nvPicPr>
          <p:cNvPr id="6" name="Picture 5">
            <a:extLst>
              <a:ext uri="{FF2B5EF4-FFF2-40B4-BE49-F238E27FC236}">
                <a16:creationId xmlns:a16="http://schemas.microsoft.com/office/drawing/2014/main" id="{7117AFB9-2F37-4658-9598-C238F42C952A}"/>
              </a:ext>
            </a:extLst>
          </p:cNvPr>
          <p:cNvPicPr>
            <a:picLocks noChangeAspect="1"/>
          </p:cNvPicPr>
          <p:nvPr/>
        </p:nvPicPr>
        <p:blipFill>
          <a:blip r:embed="rId3"/>
          <a:stretch>
            <a:fillRect/>
          </a:stretch>
        </p:blipFill>
        <p:spPr>
          <a:xfrm>
            <a:off x="338137" y="1684517"/>
            <a:ext cx="4049037" cy="4093452"/>
          </a:xfrm>
          <a:prstGeom prst="rect">
            <a:avLst/>
          </a:prstGeom>
        </p:spPr>
      </p:pic>
      <p:pic>
        <p:nvPicPr>
          <p:cNvPr id="9" name="Picture 8">
            <a:extLst>
              <a:ext uri="{FF2B5EF4-FFF2-40B4-BE49-F238E27FC236}">
                <a16:creationId xmlns:a16="http://schemas.microsoft.com/office/drawing/2014/main" id="{922A2A3F-D00A-408C-91AD-787B7839908B}"/>
              </a:ext>
            </a:extLst>
          </p:cNvPr>
          <p:cNvPicPr>
            <a:picLocks noChangeAspect="1"/>
          </p:cNvPicPr>
          <p:nvPr/>
        </p:nvPicPr>
        <p:blipFill>
          <a:blip r:embed="rId4"/>
          <a:stretch>
            <a:fillRect/>
          </a:stretch>
        </p:blipFill>
        <p:spPr>
          <a:xfrm>
            <a:off x="4951936" y="1874977"/>
            <a:ext cx="6634778" cy="3819385"/>
          </a:xfrm>
          <a:prstGeom prst="rect">
            <a:avLst/>
          </a:prstGeom>
        </p:spPr>
      </p:pic>
      <p:cxnSp>
        <p:nvCxnSpPr>
          <p:cNvPr id="18" name="Straight Arrow Connector 17">
            <a:extLst>
              <a:ext uri="{FF2B5EF4-FFF2-40B4-BE49-F238E27FC236}">
                <a16:creationId xmlns:a16="http://schemas.microsoft.com/office/drawing/2014/main" id="{41658D3B-3F30-47AD-941C-E314C6F1D654}"/>
              </a:ext>
            </a:extLst>
          </p:cNvPr>
          <p:cNvCxnSpPr/>
          <p:nvPr/>
        </p:nvCxnSpPr>
        <p:spPr bwMode="auto">
          <a:xfrm>
            <a:off x="3813243" y="3745149"/>
            <a:ext cx="982493" cy="0"/>
          </a:xfrm>
          <a:prstGeom prst="straightConnector1">
            <a:avLst/>
          </a:prstGeom>
          <a:solidFill>
            <a:srgbClr val="FDFDFD"/>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5" name="Footer Placeholder 4">
            <a:extLst>
              <a:ext uri="{FF2B5EF4-FFF2-40B4-BE49-F238E27FC236}">
                <a16:creationId xmlns:a16="http://schemas.microsoft.com/office/drawing/2014/main" id="{3C4A5077-2819-624B-6D98-0229146894BE}"/>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59229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Trying out your action</a:t>
            </a:r>
          </a:p>
        </p:txBody>
      </p:sp>
      <p:sp>
        <p:nvSpPr>
          <p:cNvPr id="3" name="Content Placeholder 2"/>
          <p:cNvSpPr>
            <a:spLocks noGrp="1"/>
          </p:cNvSpPr>
          <p:nvPr>
            <p:ph idx="1"/>
          </p:nvPr>
        </p:nvSpPr>
        <p:spPr>
          <a:xfrm>
            <a:off x="208800" y="1164168"/>
            <a:ext cx="5637523" cy="5513832"/>
          </a:xfrm>
        </p:spPr>
        <p:txBody>
          <a:bodyPr/>
          <a:lstStyle/>
          <a:p>
            <a:r>
              <a:rPr lang="en-GB" dirty="0"/>
              <a:t>Click </a:t>
            </a:r>
            <a:r>
              <a:rPr lang="en-GB" b="1" dirty="0"/>
              <a:t>Try it </a:t>
            </a:r>
            <a:r>
              <a:rPr lang="en-GB" dirty="0"/>
              <a:t>to </a:t>
            </a:r>
            <a:r>
              <a:rPr lang="en-US" dirty="0"/>
              <a:t>preview your action to make sure it works.</a:t>
            </a:r>
            <a:endParaRPr lang="en-GB" dirty="0"/>
          </a:p>
        </p:txBody>
      </p:sp>
      <p:pic>
        <p:nvPicPr>
          <p:cNvPr id="6" name="Picture 5">
            <a:extLst>
              <a:ext uri="{FF2B5EF4-FFF2-40B4-BE49-F238E27FC236}">
                <a16:creationId xmlns:a16="http://schemas.microsoft.com/office/drawing/2014/main" id="{A2A05A1C-6E12-4CC8-AE29-48B356EF4D76}"/>
              </a:ext>
            </a:extLst>
          </p:cNvPr>
          <p:cNvPicPr>
            <a:picLocks noChangeAspect="1"/>
          </p:cNvPicPr>
          <p:nvPr/>
        </p:nvPicPr>
        <p:blipFill>
          <a:blip r:embed="rId3"/>
          <a:stretch>
            <a:fillRect/>
          </a:stretch>
        </p:blipFill>
        <p:spPr>
          <a:xfrm>
            <a:off x="529349" y="2008136"/>
            <a:ext cx="1095238" cy="380952"/>
          </a:xfrm>
          <a:prstGeom prst="rect">
            <a:avLst/>
          </a:prstGeom>
        </p:spPr>
      </p:pic>
      <p:pic>
        <p:nvPicPr>
          <p:cNvPr id="8" name="Picture 7">
            <a:extLst>
              <a:ext uri="{FF2B5EF4-FFF2-40B4-BE49-F238E27FC236}">
                <a16:creationId xmlns:a16="http://schemas.microsoft.com/office/drawing/2014/main" id="{2A7D066B-09C1-404D-8583-AA17890EACAB}"/>
              </a:ext>
            </a:extLst>
          </p:cNvPr>
          <p:cNvPicPr>
            <a:picLocks noChangeAspect="1"/>
          </p:cNvPicPr>
          <p:nvPr/>
        </p:nvPicPr>
        <p:blipFill>
          <a:blip r:embed="rId4"/>
          <a:stretch>
            <a:fillRect/>
          </a:stretch>
        </p:blipFill>
        <p:spPr>
          <a:xfrm>
            <a:off x="8207340" y="1287589"/>
            <a:ext cx="2356898" cy="4282821"/>
          </a:xfrm>
          <a:prstGeom prst="rect">
            <a:avLst/>
          </a:prstGeom>
        </p:spPr>
      </p:pic>
      <p:sp>
        <p:nvSpPr>
          <p:cNvPr id="5" name="Footer Placeholder 4">
            <a:extLst>
              <a:ext uri="{FF2B5EF4-FFF2-40B4-BE49-F238E27FC236}">
                <a16:creationId xmlns:a16="http://schemas.microsoft.com/office/drawing/2014/main" id="{577B325A-7CC9-441D-0F1B-0E4954AAC27B}"/>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359660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Adding more steps to the conversation – Step 2</a:t>
            </a:r>
          </a:p>
        </p:txBody>
      </p:sp>
      <p:sp>
        <p:nvSpPr>
          <p:cNvPr id="3" name="Content Placeholder 2"/>
          <p:cNvSpPr>
            <a:spLocks noGrp="1"/>
          </p:cNvSpPr>
          <p:nvPr>
            <p:ph idx="1"/>
          </p:nvPr>
        </p:nvSpPr>
        <p:spPr>
          <a:xfrm>
            <a:off x="209550" y="1163638"/>
            <a:ext cx="4449999" cy="5514975"/>
          </a:xfrm>
        </p:spPr>
        <p:txBody>
          <a:bodyPr/>
          <a:lstStyle/>
          <a:p>
            <a:r>
              <a:rPr lang="en-GB" dirty="0"/>
              <a:t>Add a step to ask a clarification question, for example, </a:t>
            </a:r>
            <a:r>
              <a:rPr lang="en-US" dirty="0"/>
              <a:t>the account number.</a:t>
            </a:r>
          </a:p>
          <a:p>
            <a:pPr marL="685800" lvl="1" indent="-457200">
              <a:buFont typeface="+mj-lt"/>
              <a:buAutoNum type="arabicPeriod"/>
            </a:pPr>
            <a:r>
              <a:rPr lang="en-US" dirty="0"/>
              <a:t>Click </a:t>
            </a:r>
            <a:r>
              <a:rPr lang="en-US" b="1" dirty="0"/>
              <a:t>New step </a:t>
            </a:r>
          </a:p>
          <a:p>
            <a:pPr marL="685800" lvl="1" indent="-457200">
              <a:buFont typeface="+mj-lt"/>
              <a:buAutoNum type="arabicPeriod"/>
            </a:pPr>
            <a:r>
              <a:rPr lang="en-US" dirty="0"/>
              <a:t>Add the clarification question </a:t>
            </a:r>
            <a:r>
              <a:rPr lang="en-US" i="1" dirty="0"/>
              <a:t>What’s your account number?</a:t>
            </a:r>
          </a:p>
          <a:p>
            <a:pPr marL="685800" lvl="1" indent="-457200">
              <a:buFont typeface="+mj-lt"/>
              <a:buAutoNum type="arabicPeriod"/>
            </a:pPr>
            <a:r>
              <a:rPr lang="en-US" dirty="0"/>
              <a:t>Select </a:t>
            </a:r>
            <a:r>
              <a:rPr lang="en-US" b="1" dirty="0"/>
              <a:t>Number</a:t>
            </a:r>
            <a:r>
              <a:rPr lang="en-US" dirty="0"/>
              <a:t> for the type of customer response.</a:t>
            </a:r>
          </a:p>
          <a:p>
            <a:pPr lvl="1"/>
            <a:endParaRPr lang="en-US" dirty="0"/>
          </a:p>
        </p:txBody>
      </p:sp>
      <p:pic>
        <p:nvPicPr>
          <p:cNvPr id="13" name="Picture 12">
            <a:extLst>
              <a:ext uri="{FF2B5EF4-FFF2-40B4-BE49-F238E27FC236}">
                <a16:creationId xmlns:a16="http://schemas.microsoft.com/office/drawing/2014/main" id="{EF89D6C7-7813-45E3-88BF-9B1A610CBF70}"/>
              </a:ext>
            </a:extLst>
          </p:cNvPr>
          <p:cNvPicPr>
            <a:picLocks noChangeAspect="1"/>
          </p:cNvPicPr>
          <p:nvPr/>
        </p:nvPicPr>
        <p:blipFill>
          <a:blip r:embed="rId3"/>
          <a:stretch>
            <a:fillRect/>
          </a:stretch>
        </p:blipFill>
        <p:spPr>
          <a:xfrm>
            <a:off x="4285426" y="2327706"/>
            <a:ext cx="7730362" cy="4121732"/>
          </a:xfrm>
          <a:prstGeom prst="rect">
            <a:avLst/>
          </a:prstGeom>
        </p:spPr>
      </p:pic>
      <p:pic>
        <p:nvPicPr>
          <p:cNvPr id="15" name="Picture 14">
            <a:extLst>
              <a:ext uri="{FF2B5EF4-FFF2-40B4-BE49-F238E27FC236}">
                <a16:creationId xmlns:a16="http://schemas.microsoft.com/office/drawing/2014/main" id="{88949664-8422-44DB-94F0-07D05D8E7FB7}"/>
              </a:ext>
            </a:extLst>
          </p:cNvPr>
          <p:cNvPicPr>
            <a:picLocks noChangeAspect="1"/>
          </p:cNvPicPr>
          <p:nvPr/>
        </p:nvPicPr>
        <p:blipFill>
          <a:blip r:embed="rId4"/>
          <a:stretch>
            <a:fillRect/>
          </a:stretch>
        </p:blipFill>
        <p:spPr>
          <a:xfrm>
            <a:off x="2804200" y="2127706"/>
            <a:ext cx="1257143" cy="400000"/>
          </a:xfrm>
          <a:prstGeom prst="rect">
            <a:avLst/>
          </a:prstGeom>
        </p:spPr>
      </p:pic>
      <p:pic>
        <p:nvPicPr>
          <p:cNvPr id="16" name="Picture 15">
            <a:extLst>
              <a:ext uri="{FF2B5EF4-FFF2-40B4-BE49-F238E27FC236}">
                <a16:creationId xmlns:a16="http://schemas.microsoft.com/office/drawing/2014/main" id="{C7971771-BB9B-46CD-A90F-0DB7FFA7B95E}"/>
              </a:ext>
            </a:extLst>
          </p:cNvPr>
          <p:cNvPicPr>
            <a:picLocks noChangeAspect="1"/>
          </p:cNvPicPr>
          <p:nvPr/>
        </p:nvPicPr>
        <p:blipFill>
          <a:blip r:embed="rId5"/>
          <a:stretch>
            <a:fillRect/>
          </a:stretch>
        </p:blipFill>
        <p:spPr>
          <a:xfrm>
            <a:off x="6655993" y="1164168"/>
            <a:ext cx="5449724" cy="1323992"/>
          </a:xfrm>
          <a:prstGeom prst="rect">
            <a:avLst/>
          </a:prstGeom>
        </p:spPr>
      </p:pic>
      <p:sp>
        <p:nvSpPr>
          <p:cNvPr id="5" name="Footer Placeholder 4">
            <a:extLst>
              <a:ext uri="{FF2B5EF4-FFF2-40B4-BE49-F238E27FC236}">
                <a16:creationId xmlns:a16="http://schemas.microsoft.com/office/drawing/2014/main" id="{2A6F65AB-0A6B-FB94-8C7E-529C6ACD4E46}"/>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089890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Adding logic (conditions) to the flow – Step 2</a:t>
            </a:r>
          </a:p>
        </p:txBody>
      </p:sp>
      <p:sp>
        <p:nvSpPr>
          <p:cNvPr id="3" name="Content Placeholder 2"/>
          <p:cNvSpPr>
            <a:spLocks noGrp="1"/>
          </p:cNvSpPr>
          <p:nvPr>
            <p:ph idx="1"/>
          </p:nvPr>
        </p:nvSpPr>
        <p:spPr>
          <a:xfrm>
            <a:off x="208801" y="1164168"/>
            <a:ext cx="3672917" cy="5513832"/>
          </a:xfrm>
        </p:spPr>
        <p:txBody>
          <a:bodyPr/>
          <a:lstStyle/>
          <a:p>
            <a:r>
              <a:rPr lang="en-GB" dirty="0"/>
              <a:t>In this example, the customer should be prompted for an account number only for </a:t>
            </a:r>
            <a:r>
              <a:rPr lang="en-GB" b="1" dirty="0"/>
              <a:t>cable</a:t>
            </a:r>
            <a:r>
              <a:rPr lang="en-GB" dirty="0"/>
              <a:t> bills.</a:t>
            </a:r>
          </a:p>
          <a:p>
            <a:r>
              <a:rPr lang="en-GB" dirty="0"/>
              <a:t>Add a </a:t>
            </a:r>
            <a:r>
              <a:rPr lang="en-GB" i="1" dirty="0"/>
              <a:t>condition</a:t>
            </a:r>
            <a:r>
              <a:rPr lang="en-GB" dirty="0"/>
              <a:t> to Step 2.</a:t>
            </a:r>
          </a:p>
          <a:p>
            <a:pPr lvl="1"/>
            <a:r>
              <a:rPr lang="en-GB" dirty="0"/>
              <a:t>Step 2 is taken with conditions.</a:t>
            </a:r>
          </a:p>
          <a:p>
            <a:pPr lvl="1"/>
            <a:r>
              <a:rPr lang="en-GB" dirty="0"/>
              <a:t>Condition: answer to step 1 = </a:t>
            </a:r>
            <a:r>
              <a:rPr lang="en-GB" b="1" dirty="0"/>
              <a:t>Cable</a:t>
            </a:r>
            <a:r>
              <a:rPr lang="en-GB" dirty="0"/>
              <a:t> but </a:t>
            </a:r>
            <a:r>
              <a:rPr lang="en-GB" i="1" dirty="0"/>
              <a:t>not</a:t>
            </a:r>
            <a:r>
              <a:rPr lang="en-GB" dirty="0"/>
              <a:t> Internet or Phone. </a:t>
            </a:r>
          </a:p>
          <a:p>
            <a:pPr lvl="1"/>
            <a:endParaRPr lang="en-GB" dirty="0">
              <a:solidFill>
                <a:srgbClr val="A4A4A4"/>
              </a:solidFill>
            </a:endParaRPr>
          </a:p>
        </p:txBody>
      </p:sp>
      <p:pic>
        <p:nvPicPr>
          <p:cNvPr id="8" name="Picture 7">
            <a:extLst>
              <a:ext uri="{FF2B5EF4-FFF2-40B4-BE49-F238E27FC236}">
                <a16:creationId xmlns:a16="http://schemas.microsoft.com/office/drawing/2014/main" id="{2DC67EFA-FC7F-4475-85E8-4F5B936FB18D}"/>
              </a:ext>
            </a:extLst>
          </p:cNvPr>
          <p:cNvPicPr>
            <a:picLocks noChangeAspect="1"/>
          </p:cNvPicPr>
          <p:nvPr/>
        </p:nvPicPr>
        <p:blipFill>
          <a:blip r:embed="rId3"/>
          <a:stretch>
            <a:fillRect/>
          </a:stretch>
        </p:blipFill>
        <p:spPr>
          <a:xfrm>
            <a:off x="8307108" y="1164168"/>
            <a:ext cx="2604970" cy="1149893"/>
          </a:xfrm>
          <a:prstGeom prst="rect">
            <a:avLst/>
          </a:prstGeom>
        </p:spPr>
      </p:pic>
      <p:pic>
        <p:nvPicPr>
          <p:cNvPr id="10" name="Picture 9">
            <a:extLst>
              <a:ext uri="{FF2B5EF4-FFF2-40B4-BE49-F238E27FC236}">
                <a16:creationId xmlns:a16="http://schemas.microsoft.com/office/drawing/2014/main" id="{E2213F12-7FE4-4986-A70B-BB27225D282B}"/>
              </a:ext>
            </a:extLst>
          </p:cNvPr>
          <p:cNvPicPr>
            <a:picLocks noChangeAspect="1"/>
          </p:cNvPicPr>
          <p:nvPr/>
        </p:nvPicPr>
        <p:blipFill>
          <a:blip r:embed="rId4"/>
          <a:stretch>
            <a:fillRect/>
          </a:stretch>
        </p:blipFill>
        <p:spPr>
          <a:xfrm>
            <a:off x="3781037" y="1936376"/>
            <a:ext cx="7559564" cy="4760387"/>
          </a:xfrm>
          <a:prstGeom prst="rect">
            <a:avLst/>
          </a:prstGeom>
        </p:spPr>
      </p:pic>
      <p:sp>
        <p:nvSpPr>
          <p:cNvPr id="5" name="Footer Placeholder 4">
            <a:extLst>
              <a:ext uri="{FF2B5EF4-FFF2-40B4-BE49-F238E27FC236}">
                <a16:creationId xmlns:a16="http://schemas.microsoft.com/office/drawing/2014/main" id="{44450CD5-F491-1F9F-D1EC-9F2D90E209A2}"/>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290294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a:t>Unit objectives</a:t>
            </a:r>
          </a:p>
        </p:txBody>
      </p:sp>
      <p:sp>
        <p:nvSpPr>
          <p:cNvPr id="9220" name="Rectangle 3"/>
          <p:cNvSpPr>
            <a:spLocks noGrp="1" noChangeArrowheads="1"/>
          </p:cNvSpPr>
          <p:nvPr>
            <p:ph idx="1"/>
          </p:nvPr>
        </p:nvSpPr>
        <p:spPr/>
        <p:txBody>
          <a:bodyPr/>
          <a:lstStyle/>
          <a:p>
            <a:r>
              <a:rPr lang="en-US"/>
              <a:t>Describe the experiences available in Watson Assistant to build chatbots.</a:t>
            </a:r>
          </a:p>
          <a:p>
            <a:r>
              <a:rPr lang="en-US"/>
              <a:t>Describe the main components of new Watson Assistant.</a:t>
            </a:r>
          </a:p>
          <a:p>
            <a:r>
              <a:rPr lang="en-US"/>
              <a:t>Explain how to build a chatbot with Actions and Steps.</a:t>
            </a:r>
          </a:p>
          <a:p>
            <a:r>
              <a:rPr lang="en-US"/>
              <a:t>Describe the main components of classic Watson Assistant.</a:t>
            </a:r>
          </a:p>
          <a:p>
            <a:r>
              <a:rPr lang="en-US"/>
              <a:t>Describe how to build a chatbot with Intent, Entities, and Dialog Skills.</a:t>
            </a:r>
          </a:p>
          <a:p>
            <a:r>
              <a:rPr lang="en-US"/>
              <a:t>Compare action-based conversations and dialog-based conversations.</a:t>
            </a:r>
          </a:p>
          <a:p>
            <a:r>
              <a:rPr lang="en-US"/>
              <a:t>Describe when and how to migrate from classic to new Watson Assistant.</a:t>
            </a:r>
          </a:p>
          <a:p>
            <a:r>
              <a:rPr lang="en-US"/>
              <a:t>Test a chatbot.</a:t>
            </a:r>
          </a:p>
          <a:p>
            <a:r>
              <a:rPr lang="en-US"/>
              <a:t>Explain how to enrich a chatbot.</a:t>
            </a:r>
            <a:endParaRPr lang="en-US" dirty="0"/>
          </a:p>
        </p:txBody>
      </p:sp>
      <p:sp>
        <p:nvSpPr>
          <p:cNvPr id="2" name="Footer Placeholder 1">
            <a:extLst>
              <a:ext uri="{FF2B5EF4-FFF2-40B4-BE49-F238E27FC236}">
                <a16:creationId xmlns:a16="http://schemas.microsoft.com/office/drawing/2014/main" id="{C26925F7-7F42-A158-7777-0C8AAB66DD38}"/>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Adding an agent handoff step – Step 3</a:t>
            </a:r>
          </a:p>
        </p:txBody>
      </p:sp>
      <p:sp>
        <p:nvSpPr>
          <p:cNvPr id="3" name="Content Placeholder 2"/>
          <p:cNvSpPr>
            <a:spLocks noGrp="1"/>
          </p:cNvSpPr>
          <p:nvPr>
            <p:ph idx="1"/>
          </p:nvPr>
        </p:nvSpPr>
        <p:spPr>
          <a:xfrm>
            <a:off x="209550" y="1163638"/>
            <a:ext cx="4656740" cy="5514975"/>
          </a:xfrm>
        </p:spPr>
        <p:txBody>
          <a:bodyPr/>
          <a:lstStyle/>
          <a:p>
            <a:pPr marL="457200" indent="-457200">
              <a:buFont typeface="+mj-lt"/>
              <a:buAutoNum type="arabicPeriod"/>
            </a:pPr>
            <a:r>
              <a:rPr lang="en-US" dirty="0"/>
              <a:t>Add step 3 under step 2. </a:t>
            </a:r>
          </a:p>
          <a:p>
            <a:pPr marL="457200" indent="-457200">
              <a:buFont typeface="+mj-lt"/>
              <a:buAutoNum type="arabicPeriod"/>
            </a:pPr>
            <a:r>
              <a:rPr lang="en-US" dirty="0"/>
              <a:t>Enter text related to getting the user to an agent to pay their bill. “</a:t>
            </a:r>
            <a:r>
              <a:rPr lang="en-US" i="1" dirty="0"/>
              <a:t>Let me get you to an agent who can help you pay your cable bill!</a:t>
            </a:r>
            <a:r>
              <a:rPr lang="en-US" dirty="0"/>
              <a:t>.” </a:t>
            </a:r>
          </a:p>
          <a:p>
            <a:pPr marL="457200" indent="-457200">
              <a:buFont typeface="+mj-lt"/>
              <a:buAutoNum type="arabicPeriod"/>
            </a:pPr>
            <a:r>
              <a:rPr lang="en-US" i="1" dirty="0"/>
              <a:t>Condition</a:t>
            </a:r>
            <a:r>
              <a:rPr lang="en-US" dirty="0"/>
              <a:t> step 3 on “</a:t>
            </a:r>
            <a:r>
              <a:rPr lang="en-US" i="1" dirty="0"/>
              <a:t>step 1 = Cable</a:t>
            </a:r>
            <a:r>
              <a:rPr lang="en-US" dirty="0"/>
              <a:t>”.</a:t>
            </a:r>
          </a:p>
          <a:p>
            <a:pPr marL="457200" indent="-457200">
              <a:buFont typeface="+mj-lt"/>
              <a:buAutoNum type="arabicPeriod"/>
            </a:pPr>
            <a:r>
              <a:rPr lang="en-US" dirty="0"/>
              <a:t>For this step, you don’t need to gather any information from the user, so you can leave the </a:t>
            </a:r>
            <a:r>
              <a:rPr lang="en-US" i="1" dirty="0"/>
              <a:t>Define customer response </a:t>
            </a:r>
            <a:r>
              <a:rPr lang="en-US" dirty="0"/>
              <a:t>section empty.</a:t>
            </a:r>
          </a:p>
          <a:p>
            <a:pPr marL="457200" indent="-457200">
              <a:buFont typeface="+mj-lt"/>
              <a:buAutoNum type="arabicPeriod"/>
            </a:pPr>
            <a:r>
              <a:rPr lang="en-US" dirty="0"/>
              <a:t>Change </a:t>
            </a:r>
            <a:r>
              <a:rPr lang="en-US" i="1" dirty="0"/>
              <a:t>And then </a:t>
            </a:r>
            <a:r>
              <a:rPr lang="en-US" dirty="0"/>
              <a:t>to </a:t>
            </a:r>
            <a:r>
              <a:rPr lang="en-US" b="1" dirty="0"/>
              <a:t>Connect to agent</a:t>
            </a:r>
            <a:r>
              <a:rPr lang="en-US" dirty="0"/>
              <a:t>. </a:t>
            </a:r>
          </a:p>
        </p:txBody>
      </p:sp>
      <p:pic>
        <p:nvPicPr>
          <p:cNvPr id="8" name="Picture 7">
            <a:extLst>
              <a:ext uri="{FF2B5EF4-FFF2-40B4-BE49-F238E27FC236}">
                <a16:creationId xmlns:a16="http://schemas.microsoft.com/office/drawing/2014/main" id="{978F955F-5CED-4E91-BC3B-9C7CC5FDF04F}"/>
              </a:ext>
            </a:extLst>
          </p:cNvPr>
          <p:cNvPicPr>
            <a:picLocks noChangeAspect="1"/>
          </p:cNvPicPr>
          <p:nvPr/>
        </p:nvPicPr>
        <p:blipFill>
          <a:blip r:embed="rId3"/>
          <a:stretch>
            <a:fillRect/>
          </a:stretch>
        </p:blipFill>
        <p:spPr>
          <a:xfrm>
            <a:off x="5020344" y="1849496"/>
            <a:ext cx="6995650" cy="4770717"/>
          </a:xfrm>
          <a:prstGeom prst="rect">
            <a:avLst/>
          </a:prstGeom>
        </p:spPr>
      </p:pic>
      <p:pic>
        <p:nvPicPr>
          <p:cNvPr id="6" name="Picture 5">
            <a:extLst>
              <a:ext uri="{FF2B5EF4-FFF2-40B4-BE49-F238E27FC236}">
                <a16:creationId xmlns:a16="http://schemas.microsoft.com/office/drawing/2014/main" id="{1291D3E3-0279-4D28-83C5-2F3B757FC0BE}"/>
              </a:ext>
            </a:extLst>
          </p:cNvPr>
          <p:cNvPicPr>
            <a:picLocks noChangeAspect="1"/>
          </p:cNvPicPr>
          <p:nvPr/>
        </p:nvPicPr>
        <p:blipFill>
          <a:blip r:embed="rId4"/>
          <a:stretch>
            <a:fillRect/>
          </a:stretch>
        </p:blipFill>
        <p:spPr>
          <a:xfrm>
            <a:off x="8939804" y="1097115"/>
            <a:ext cx="3076190" cy="752381"/>
          </a:xfrm>
          <a:prstGeom prst="rect">
            <a:avLst/>
          </a:prstGeom>
        </p:spPr>
      </p:pic>
      <p:sp>
        <p:nvSpPr>
          <p:cNvPr id="5" name="Footer Placeholder 4">
            <a:extLst>
              <a:ext uri="{FF2B5EF4-FFF2-40B4-BE49-F238E27FC236}">
                <a16:creationId xmlns:a16="http://schemas.microsoft.com/office/drawing/2014/main" id="{9D9EE868-EB95-802D-6BB6-E146CCE48DD9}"/>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417106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Inserting the context to pass to the human agent – Step 3</a:t>
            </a:r>
          </a:p>
        </p:txBody>
      </p:sp>
      <p:sp>
        <p:nvSpPr>
          <p:cNvPr id="3" name="Content Placeholder 2"/>
          <p:cNvSpPr>
            <a:spLocks noGrp="1"/>
          </p:cNvSpPr>
          <p:nvPr>
            <p:ph idx="1"/>
          </p:nvPr>
        </p:nvSpPr>
        <p:spPr>
          <a:xfrm>
            <a:off x="208799" y="1164168"/>
            <a:ext cx="4785232" cy="4847526"/>
          </a:xfrm>
        </p:spPr>
        <p:txBody>
          <a:bodyPr/>
          <a:lstStyle/>
          <a:p>
            <a:r>
              <a:rPr lang="en-US" dirty="0"/>
              <a:t>Insert the context that you gathered for the human agent to review.</a:t>
            </a:r>
          </a:p>
          <a:p>
            <a:pPr lvl="1"/>
            <a:r>
              <a:rPr lang="en-US" dirty="0"/>
              <a:t>The customer wants to pay their </a:t>
            </a:r>
            <a:r>
              <a:rPr lang="en-US" b="1" dirty="0"/>
              <a:t>Cable</a:t>
            </a:r>
            <a:r>
              <a:rPr lang="en-US" dirty="0"/>
              <a:t> bill. </a:t>
            </a:r>
          </a:p>
          <a:p>
            <a:pPr lvl="1"/>
            <a:r>
              <a:rPr lang="en-US" dirty="0"/>
              <a:t>The </a:t>
            </a:r>
            <a:r>
              <a:rPr lang="en-US" b="1" dirty="0"/>
              <a:t>account number</a:t>
            </a:r>
            <a:r>
              <a:rPr lang="en-US" dirty="0"/>
              <a:t>. Select step 2 (the account number) as the field that you want to insert</a:t>
            </a:r>
          </a:p>
          <a:p>
            <a:pPr lvl="1"/>
            <a:r>
              <a:rPr lang="en-US" dirty="0"/>
              <a:t>Apply your changes.</a:t>
            </a:r>
          </a:p>
          <a:p>
            <a:pPr marL="0" indent="0">
              <a:buNone/>
            </a:pPr>
            <a:r>
              <a:rPr lang="en-US" sz="1400" b="1" dirty="0"/>
              <a:t>Hint</a:t>
            </a:r>
            <a:r>
              <a:rPr lang="en-US" sz="1400" dirty="0"/>
              <a:t>: To insert the content of the variables that you collected into text, start with the “$” sign and a quick select box appears as shown in the figure.</a:t>
            </a:r>
            <a:endParaRPr lang="en-GB" i="1" dirty="0">
              <a:solidFill>
                <a:srgbClr val="A4A4A4"/>
              </a:solidFill>
            </a:endParaRPr>
          </a:p>
        </p:txBody>
      </p:sp>
      <p:pic>
        <p:nvPicPr>
          <p:cNvPr id="9" name="Picture 8">
            <a:extLst>
              <a:ext uri="{FF2B5EF4-FFF2-40B4-BE49-F238E27FC236}">
                <a16:creationId xmlns:a16="http://schemas.microsoft.com/office/drawing/2014/main" id="{E6C66DAA-0357-4545-87CD-B82E1362ED26}"/>
              </a:ext>
            </a:extLst>
          </p:cNvPr>
          <p:cNvPicPr>
            <a:picLocks noChangeAspect="1"/>
          </p:cNvPicPr>
          <p:nvPr/>
        </p:nvPicPr>
        <p:blipFill>
          <a:blip r:embed="rId3"/>
          <a:stretch>
            <a:fillRect/>
          </a:stretch>
        </p:blipFill>
        <p:spPr>
          <a:xfrm>
            <a:off x="5057335" y="1164168"/>
            <a:ext cx="7053172" cy="5063033"/>
          </a:xfrm>
          <a:prstGeom prst="rect">
            <a:avLst/>
          </a:prstGeom>
        </p:spPr>
      </p:pic>
      <p:sp>
        <p:nvSpPr>
          <p:cNvPr id="5" name="Footer Placeholder 4">
            <a:extLst>
              <a:ext uri="{FF2B5EF4-FFF2-40B4-BE49-F238E27FC236}">
                <a16:creationId xmlns:a16="http://schemas.microsoft.com/office/drawing/2014/main" id="{73DB724D-BCA1-97FC-E600-8CEAB155889D}"/>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518422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Handoff to agent step wrap-up – Step 3</a:t>
            </a:r>
          </a:p>
        </p:txBody>
      </p:sp>
      <p:pic>
        <p:nvPicPr>
          <p:cNvPr id="6" name="Picture 5">
            <a:extLst>
              <a:ext uri="{FF2B5EF4-FFF2-40B4-BE49-F238E27FC236}">
                <a16:creationId xmlns:a16="http://schemas.microsoft.com/office/drawing/2014/main" id="{768BAE62-97C5-4C28-94C0-44EEC8FCC9AE}"/>
              </a:ext>
            </a:extLst>
          </p:cNvPr>
          <p:cNvPicPr>
            <a:picLocks noChangeAspect="1"/>
          </p:cNvPicPr>
          <p:nvPr/>
        </p:nvPicPr>
        <p:blipFill>
          <a:blip r:embed="rId3"/>
          <a:stretch>
            <a:fillRect/>
          </a:stretch>
        </p:blipFill>
        <p:spPr>
          <a:xfrm>
            <a:off x="1684821" y="1040400"/>
            <a:ext cx="8443229" cy="5693832"/>
          </a:xfrm>
          <a:prstGeom prst="rect">
            <a:avLst/>
          </a:prstGeom>
        </p:spPr>
      </p:pic>
      <p:sp>
        <p:nvSpPr>
          <p:cNvPr id="3" name="Footer Placeholder 2">
            <a:extLst>
              <a:ext uri="{FF2B5EF4-FFF2-40B4-BE49-F238E27FC236}">
                <a16:creationId xmlns:a16="http://schemas.microsoft.com/office/drawing/2014/main" id="{24EC44B0-F063-42B0-29C6-8EB67D418E16}"/>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779884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a final response – Step 4 (1 of 5) </a:t>
            </a:r>
          </a:p>
        </p:txBody>
      </p:sp>
      <p:sp>
        <p:nvSpPr>
          <p:cNvPr id="3" name="Content Placeholder 2"/>
          <p:cNvSpPr>
            <a:spLocks noGrp="1"/>
          </p:cNvSpPr>
          <p:nvPr>
            <p:ph idx="1"/>
          </p:nvPr>
        </p:nvSpPr>
        <p:spPr>
          <a:xfrm>
            <a:off x="208800" y="1164168"/>
            <a:ext cx="5180323" cy="5513832"/>
          </a:xfrm>
        </p:spPr>
        <p:txBody>
          <a:bodyPr/>
          <a:lstStyle/>
          <a:p>
            <a:r>
              <a:rPr lang="en-US" dirty="0"/>
              <a:t>Add a final step to wrap up the conversation. Step 4 tells the customer, </a:t>
            </a:r>
            <a:r>
              <a:rPr lang="en-US" i="1" dirty="0"/>
              <a:t>To pay your </a:t>
            </a:r>
            <a:r>
              <a:rPr lang="en-US" b="1" i="1" dirty="0"/>
              <a:t>&lt;type of bill&gt;</a:t>
            </a:r>
            <a:r>
              <a:rPr lang="en-US" i="1" dirty="0"/>
              <a:t> bill, you can head to our online portal </a:t>
            </a:r>
            <a:r>
              <a:rPr lang="en-US" b="1" i="1" dirty="0"/>
              <a:t>&lt;link to portal&gt;</a:t>
            </a:r>
            <a:endParaRPr lang="en-US" b="1" dirty="0"/>
          </a:p>
          <a:p>
            <a:r>
              <a:rPr lang="en-US" dirty="0"/>
              <a:t>To insert a variable like the type of bill to be paid, click the </a:t>
            </a:r>
            <a:r>
              <a:rPr lang="en-US" b="1" dirty="0"/>
              <a:t>Insert a variable </a:t>
            </a:r>
            <a:r>
              <a:rPr lang="en-US" dirty="0"/>
              <a:t>button that is located over the text box.</a:t>
            </a:r>
          </a:p>
          <a:p>
            <a:endParaRPr lang="en-US" dirty="0"/>
          </a:p>
          <a:p>
            <a:endParaRPr lang="en-GB" dirty="0"/>
          </a:p>
        </p:txBody>
      </p:sp>
      <p:pic>
        <p:nvPicPr>
          <p:cNvPr id="6" name="Picture 5">
            <a:extLst>
              <a:ext uri="{FF2B5EF4-FFF2-40B4-BE49-F238E27FC236}">
                <a16:creationId xmlns:a16="http://schemas.microsoft.com/office/drawing/2014/main" id="{7BD7A634-3923-4E52-AA84-FF9554FE0D26}"/>
              </a:ext>
            </a:extLst>
          </p:cNvPr>
          <p:cNvPicPr>
            <a:picLocks noChangeAspect="1"/>
          </p:cNvPicPr>
          <p:nvPr/>
        </p:nvPicPr>
        <p:blipFill>
          <a:blip r:embed="rId3"/>
          <a:stretch>
            <a:fillRect/>
          </a:stretch>
        </p:blipFill>
        <p:spPr>
          <a:xfrm>
            <a:off x="8819260" y="1102284"/>
            <a:ext cx="3263315" cy="799762"/>
          </a:xfrm>
          <a:prstGeom prst="rect">
            <a:avLst/>
          </a:prstGeom>
        </p:spPr>
      </p:pic>
      <p:pic>
        <p:nvPicPr>
          <p:cNvPr id="10" name="Picture 9">
            <a:extLst>
              <a:ext uri="{FF2B5EF4-FFF2-40B4-BE49-F238E27FC236}">
                <a16:creationId xmlns:a16="http://schemas.microsoft.com/office/drawing/2014/main" id="{DCE901C6-1038-41AB-8692-5EE13E5F6E14}"/>
              </a:ext>
            </a:extLst>
          </p:cNvPr>
          <p:cNvPicPr>
            <a:picLocks noChangeAspect="1"/>
          </p:cNvPicPr>
          <p:nvPr/>
        </p:nvPicPr>
        <p:blipFill>
          <a:blip r:embed="rId4"/>
          <a:stretch>
            <a:fillRect/>
          </a:stretch>
        </p:blipFill>
        <p:spPr>
          <a:xfrm>
            <a:off x="5389123" y="1963931"/>
            <a:ext cx="5609259" cy="4714276"/>
          </a:xfrm>
          <a:prstGeom prst="rect">
            <a:avLst/>
          </a:prstGeom>
        </p:spPr>
      </p:pic>
      <p:pic>
        <p:nvPicPr>
          <p:cNvPr id="9" name="Picture 8">
            <a:extLst>
              <a:ext uri="{FF2B5EF4-FFF2-40B4-BE49-F238E27FC236}">
                <a16:creationId xmlns:a16="http://schemas.microsoft.com/office/drawing/2014/main" id="{6CBA0E4E-E874-4A71-980B-BC9122D14CFC}"/>
              </a:ext>
            </a:extLst>
          </p:cNvPr>
          <p:cNvPicPr>
            <a:picLocks noChangeAspect="1"/>
          </p:cNvPicPr>
          <p:nvPr/>
        </p:nvPicPr>
        <p:blipFill>
          <a:blip r:embed="rId5"/>
          <a:stretch>
            <a:fillRect/>
          </a:stretch>
        </p:blipFill>
        <p:spPr>
          <a:xfrm>
            <a:off x="6657174" y="2903279"/>
            <a:ext cx="1170774" cy="431044"/>
          </a:xfrm>
          <a:prstGeom prst="rect">
            <a:avLst/>
          </a:prstGeom>
        </p:spPr>
      </p:pic>
      <p:sp>
        <p:nvSpPr>
          <p:cNvPr id="5" name="Footer Placeholder 4">
            <a:extLst>
              <a:ext uri="{FF2B5EF4-FFF2-40B4-BE49-F238E27FC236}">
                <a16:creationId xmlns:a16="http://schemas.microsoft.com/office/drawing/2014/main" id="{869DDE28-EE80-137E-C135-3A5D6424F06B}"/>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031645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a final response – Step 4 (2 of 5) </a:t>
            </a:r>
          </a:p>
        </p:txBody>
      </p:sp>
      <p:sp>
        <p:nvSpPr>
          <p:cNvPr id="3" name="Content Placeholder 2"/>
          <p:cNvSpPr>
            <a:spLocks noGrp="1"/>
          </p:cNvSpPr>
          <p:nvPr>
            <p:ph idx="1"/>
          </p:nvPr>
        </p:nvSpPr>
        <p:spPr>
          <a:xfrm>
            <a:off x="208800" y="1164168"/>
            <a:ext cx="5363058" cy="5513832"/>
          </a:xfrm>
        </p:spPr>
        <p:txBody>
          <a:bodyPr/>
          <a:lstStyle/>
          <a:p>
            <a:r>
              <a:rPr lang="en-US" dirty="0"/>
              <a:t>To add a link to the text, highlight the text that you want to use and then click the Link button.</a:t>
            </a:r>
          </a:p>
          <a:p>
            <a:r>
              <a:rPr lang="en-US" dirty="0"/>
              <a:t>Enter the URL in the “Insert link” window.</a:t>
            </a:r>
          </a:p>
        </p:txBody>
      </p:sp>
      <p:pic>
        <p:nvPicPr>
          <p:cNvPr id="15" name="Picture 14">
            <a:extLst>
              <a:ext uri="{FF2B5EF4-FFF2-40B4-BE49-F238E27FC236}">
                <a16:creationId xmlns:a16="http://schemas.microsoft.com/office/drawing/2014/main" id="{8D95E6C7-CA6C-41C3-9511-8550C9DF2026}"/>
              </a:ext>
            </a:extLst>
          </p:cNvPr>
          <p:cNvPicPr>
            <a:picLocks noChangeAspect="1"/>
          </p:cNvPicPr>
          <p:nvPr/>
        </p:nvPicPr>
        <p:blipFill>
          <a:blip r:embed="rId3"/>
          <a:stretch>
            <a:fillRect/>
          </a:stretch>
        </p:blipFill>
        <p:spPr>
          <a:xfrm>
            <a:off x="6329793" y="2859364"/>
            <a:ext cx="5019048" cy="3323809"/>
          </a:xfrm>
          <a:prstGeom prst="rect">
            <a:avLst/>
          </a:prstGeom>
        </p:spPr>
      </p:pic>
      <p:pic>
        <p:nvPicPr>
          <p:cNvPr id="17" name="Picture 16">
            <a:extLst>
              <a:ext uri="{FF2B5EF4-FFF2-40B4-BE49-F238E27FC236}">
                <a16:creationId xmlns:a16="http://schemas.microsoft.com/office/drawing/2014/main" id="{1796CD07-EFC4-485A-A1F5-329AE803AC1D}"/>
              </a:ext>
            </a:extLst>
          </p:cNvPr>
          <p:cNvPicPr>
            <a:picLocks noChangeAspect="1"/>
          </p:cNvPicPr>
          <p:nvPr/>
        </p:nvPicPr>
        <p:blipFill>
          <a:blip r:embed="rId4"/>
          <a:stretch>
            <a:fillRect/>
          </a:stretch>
        </p:blipFill>
        <p:spPr>
          <a:xfrm>
            <a:off x="5769518" y="1164167"/>
            <a:ext cx="6000000" cy="1571429"/>
          </a:xfrm>
          <a:prstGeom prst="rect">
            <a:avLst/>
          </a:prstGeom>
        </p:spPr>
      </p:pic>
      <p:sp>
        <p:nvSpPr>
          <p:cNvPr id="5" name="Footer Placeholder 4">
            <a:extLst>
              <a:ext uri="{FF2B5EF4-FFF2-40B4-BE49-F238E27FC236}">
                <a16:creationId xmlns:a16="http://schemas.microsoft.com/office/drawing/2014/main" id="{D7ED80DC-56FE-924D-7BC0-53CF272BE10F}"/>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90265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a final response – Step 4 (3 of 5) </a:t>
            </a:r>
          </a:p>
        </p:txBody>
      </p:sp>
      <p:sp>
        <p:nvSpPr>
          <p:cNvPr id="3" name="Content Placeholder 2"/>
          <p:cNvSpPr>
            <a:spLocks noGrp="1"/>
          </p:cNvSpPr>
          <p:nvPr>
            <p:ph idx="1"/>
          </p:nvPr>
        </p:nvSpPr>
        <p:spPr>
          <a:xfrm>
            <a:off x="208800" y="1164168"/>
            <a:ext cx="3354796" cy="5513832"/>
          </a:xfrm>
        </p:spPr>
        <p:txBody>
          <a:bodyPr/>
          <a:lstStyle/>
          <a:p>
            <a:r>
              <a:rPr lang="en-US" dirty="0"/>
              <a:t>This step must run </a:t>
            </a:r>
            <a:r>
              <a:rPr lang="en-US" b="1" dirty="0"/>
              <a:t>only </a:t>
            </a:r>
            <a:r>
              <a:rPr lang="en-US" dirty="0"/>
              <a:t>for an Internet or Phone bills. </a:t>
            </a:r>
          </a:p>
          <a:p>
            <a:pPr lvl="1"/>
            <a:r>
              <a:rPr lang="en-US" dirty="0"/>
              <a:t>Create a condition on “step 1 = Internet.”</a:t>
            </a:r>
          </a:p>
          <a:p>
            <a:pPr lvl="1"/>
            <a:r>
              <a:rPr lang="en-US" dirty="0"/>
              <a:t>Add another condition for “step 1 = Phone.” </a:t>
            </a:r>
          </a:p>
          <a:p>
            <a:pPr lvl="1"/>
            <a:r>
              <a:rPr lang="en-US" dirty="0"/>
              <a:t>Ensure that the step runs when </a:t>
            </a:r>
            <a:r>
              <a:rPr lang="en-US" b="1" i="1" dirty="0"/>
              <a:t>Any</a:t>
            </a:r>
            <a:r>
              <a:rPr lang="en-US" dirty="0"/>
              <a:t> of these conditions are met.</a:t>
            </a:r>
          </a:p>
        </p:txBody>
      </p:sp>
      <p:pic>
        <p:nvPicPr>
          <p:cNvPr id="9" name="Picture 8">
            <a:extLst>
              <a:ext uri="{FF2B5EF4-FFF2-40B4-BE49-F238E27FC236}">
                <a16:creationId xmlns:a16="http://schemas.microsoft.com/office/drawing/2014/main" id="{5E1695DF-C380-49FA-81A4-403C3DD7AE5B}"/>
              </a:ext>
            </a:extLst>
          </p:cNvPr>
          <p:cNvPicPr>
            <a:picLocks noChangeAspect="1"/>
          </p:cNvPicPr>
          <p:nvPr/>
        </p:nvPicPr>
        <p:blipFill>
          <a:blip r:embed="rId3"/>
          <a:stretch>
            <a:fillRect/>
          </a:stretch>
        </p:blipFill>
        <p:spPr>
          <a:xfrm>
            <a:off x="3527990" y="1227610"/>
            <a:ext cx="8660835" cy="2693474"/>
          </a:xfrm>
          <a:prstGeom prst="rect">
            <a:avLst/>
          </a:prstGeom>
        </p:spPr>
      </p:pic>
      <p:sp>
        <p:nvSpPr>
          <p:cNvPr id="5" name="Footer Placeholder 4">
            <a:extLst>
              <a:ext uri="{FF2B5EF4-FFF2-40B4-BE49-F238E27FC236}">
                <a16:creationId xmlns:a16="http://schemas.microsoft.com/office/drawing/2014/main" id="{3DAC63EE-FD51-216A-A801-555B78696037}"/>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303602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a final response – Step 4 (4 of 5) </a:t>
            </a:r>
          </a:p>
        </p:txBody>
      </p:sp>
      <p:sp>
        <p:nvSpPr>
          <p:cNvPr id="3" name="Content Placeholder 2"/>
          <p:cNvSpPr>
            <a:spLocks noGrp="1"/>
          </p:cNvSpPr>
          <p:nvPr>
            <p:ph idx="1"/>
          </p:nvPr>
        </p:nvSpPr>
        <p:spPr>
          <a:xfrm>
            <a:off x="208800" y="1164168"/>
            <a:ext cx="3418120" cy="5513832"/>
          </a:xfrm>
        </p:spPr>
        <p:txBody>
          <a:bodyPr/>
          <a:lstStyle/>
          <a:p>
            <a:r>
              <a:rPr lang="en-US" dirty="0"/>
              <a:t>The action must end after this step is reached. </a:t>
            </a:r>
          </a:p>
          <a:p>
            <a:r>
              <a:rPr lang="en-US" dirty="0"/>
              <a:t>Change the “And then” setting to </a:t>
            </a:r>
            <a:r>
              <a:rPr lang="en-US" b="1" dirty="0"/>
              <a:t>End the action</a:t>
            </a:r>
            <a:r>
              <a:rPr lang="en-US" dirty="0"/>
              <a:t>.</a:t>
            </a:r>
          </a:p>
        </p:txBody>
      </p:sp>
      <p:pic>
        <p:nvPicPr>
          <p:cNvPr id="6" name="Picture 5">
            <a:extLst>
              <a:ext uri="{FF2B5EF4-FFF2-40B4-BE49-F238E27FC236}">
                <a16:creationId xmlns:a16="http://schemas.microsoft.com/office/drawing/2014/main" id="{9EF11C92-CC68-49EB-87FB-3753DA960897}"/>
              </a:ext>
            </a:extLst>
          </p:cNvPr>
          <p:cNvPicPr>
            <a:picLocks noChangeAspect="1"/>
          </p:cNvPicPr>
          <p:nvPr/>
        </p:nvPicPr>
        <p:blipFill>
          <a:blip r:embed="rId3"/>
          <a:stretch>
            <a:fillRect/>
          </a:stretch>
        </p:blipFill>
        <p:spPr>
          <a:xfrm>
            <a:off x="3626920" y="1790905"/>
            <a:ext cx="8561905" cy="3276190"/>
          </a:xfrm>
          <a:prstGeom prst="rect">
            <a:avLst/>
          </a:prstGeom>
        </p:spPr>
      </p:pic>
      <p:sp>
        <p:nvSpPr>
          <p:cNvPr id="5" name="Footer Placeholder 4">
            <a:extLst>
              <a:ext uri="{FF2B5EF4-FFF2-40B4-BE49-F238E27FC236}">
                <a16:creationId xmlns:a16="http://schemas.microsoft.com/office/drawing/2014/main" id="{0B2038BE-F86C-1582-1869-27702C2618A0}"/>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325608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a final response – Step 4 (5 of 5)</a:t>
            </a:r>
          </a:p>
        </p:txBody>
      </p:sp>
      <p:pic>
        <p:nvPicPr>
          <p:cNvPr id="9" name="Picture 8">
            <a:extLst>
              <a:ext uri="{FF2B5EF4-FFF2-40B4-BE49-F238E27FC236}">
                <a16:creationId xmlns:a16="http://schemas.microsoft.com/office/drawing/2014/main" id="{3F5CF626-239E-49EA-B7C3-9DB128051987}"/>
              </a:ext>
            </a:extLst>
          </p:cNvPr>
          <p:cNvPicPr>
            <a:picLocks noChangeAspect="1"/>
          </p:cNvPicPr>
          <p:nvPr/>
        </p:nvPicPr>
        <p:blipFill>
          <a:blip r:embed="rId3"/>
          <a:stretch>
            <a:fillRect/>
          </a:stretch>
        </p:blipFill>
        <p:spPr>
          <a:xfrm>
            <a:off x="2142174" y="1190794"/>
            <a:ext cx="8070658" cy="5340485"/>
          </a:xfrm>
          <a:prstGeom prst="rect">
            <a:avLst/>
          </a:prstGeom>
        </p:spPr>
      </p:pic>
      <p:sp>
        <p:nvSpPr>
          <p:cNvPr id="3" name="Footer Placeholder 2">
            <a:extLst>
              <a:ext uri="{FF2B5EF4-FFF2-40B4-BE49-F238E27FC236}">
                <a16:creationId xmlns:a16="http://schemas.microsoft.com/office/drawing/2014/main" id="{FCBE2807-8477-9F4A-F940-AD1D29FFC033}"/>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4282988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Try it out (1 of 2) </a:t>
            </a:r>
          </a:p>
        </p:txBody>
      </p:sp>
      <p:sp>
        <p:nvSpPr>
          <p:cNvPr id="5" name="Rectangle 4">
            <a:extLst>
              <a:ext uri="{FF2B5EF4-FFF2-40B4-BE49-F238E27FC236}">
                <a16:creationId xmlns:a16="http://schemas.microsoft.com/office/drawing/2014/main" id="{4B3EC578-9A15-470A-8A96-9A3E3A58EFD0}"/>
              </a:ext>
            </a:extLst>
          </p:cNvPr>
          <p:cNvSpPr/>
          <p:nvPr/>
        </p:nvSpPr>
        <p:spPr bwMode="auto">
          <a:xfrm>
            <a:off x="94004" y="1213503"/>
            <a:ext cx="7135738" cy="498219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noFill/>
              <a:effectLst/>
              <a:latin typeface="Arial" panose="020B0604020202020204" pitchFamily="34" charset="0"/>
            </a:endParaRPr>
          </a:p>
        </p:txBody>
      </p:sp>
      <p:grpSp>
        <p:nvGrpSpPr>
          <p:cNvPr id="3" name="Group 2">
            <a:extLst>
              <a:ext uri="{FF2B5EF4-FFF2-40B4-BE49-F238E27FC236}">
                <a16:creationId xmlns:a16="http://schemas.microsoft.com/office/drawing/2014/main" id="{A1604CF9-37DA-4C63-BC08-822A9EE44049}"/>
              </a:ext>
            </a:extLst>
          </p:cNvPr>
          <p:cNvGrpSpPr/>
          <p:nvPr/>
        </p:nvGrpSpPr>
        <p:grpSpPr>
          <a:xfrm>
            <a:off x="210061" y="1615155"/>
            <a:ext cx="6568963" cy="4452359"/>
            <a:chOff x="370222" y="1271136"/>
            <a:chExt cx="6638544" cy="4493073"/>
          </a:xfrm>
        </p:grpSpPr>
        <p:pic>
          <p:nvPicPr>
            <p:cNvPr id="7" name="Picture 6">
              <a:extLst>
                <a:ext uri="{FF2B5EF4-FFF2-40B4-BE49-F238E27FC236}">
                  <a16:creationId xmlns:a16="http://schemas.microsoft.com/office/drawing/2014/main" id="{31F8A455-D9DC-4950-BD2E-23DF2D6E9223}"/>
                </a:ext>
              </a:extLst>
            </p:cNvPr>
            <p:cNvPicPr>
              <a:picLocks noChangeAspect="1"/>
            </p:cNvPicPr>
            <p:nvPr/>
          </p:nvPicPr>
          <p:blipFill>
            <a:blip r:embed="rId3"/>
            <a:stretch>
              <a:fillRect/>
            </a:stretch>
          </p:blipFill>
          <p:spPr>
            <a:xfrm>
              <a:off x="370222" y="1271136"/>
              <a:ext cx="3143340" cy="4493073"/>
            </a:xfrm>
            <a:prstGeom prst="rect">
              <a:avLst/>
            </a:prstGeom>
          </p:spPr>
        </p:pic>
        <p:pic>
          <p:nvPicPr>
            <p:cNvPr id="9" name="Picture 8">
              <a:extLst>
                <a:ext uri="{FF2B5EF4-FFF2-40B4-BE49-F238E27FC236}">
                  <a16:creationId xmlns:a16="http://schemas.microsoft.com/office/drawing/2014/main" id="{7038EAE5-E766-4111-8F2D-87B1016B07D0}"/>
                </a:ext>
              </a:extLst>
            </p:cNvPr>
            <p:cNvPicPr>
              <a:picLocks noChangeAspect="1"/>
            </p:cNvPicPr>
            <p:nvPr/>
          </p:nvPicPr>
          <p:blipFill>
            <a:blip r:embed="rId4"/>
            <a:stretch>
              <a:fillRect/>
            </a:stretch>
          </p:blipFill>
          <p:spPr>
            <a:xfrm>
              <a:off x="3627814" y="1667094"/>
              <a:ext cx="3380952" cy="3523809"/>
            </a:xfrm>
            <a:prstGeom prst="rect">
              <a:avLst/>
            </a:prstGeom>
          </p:spPr>
        </p:pic>
      </p:grpSp>
      <p:pic>
        <p:nvPicPr>
          <p:cNvPr id="8" name="Picture 7">
            <a:extLst>
              <a:ext uri="{FF2B5EF4-FFF2-40B4-BE49-F238E27FC236}">
                <a16:creationId xmlns:a16="http://schemas.microsoft.com/office/drawing/2014/main" id="{E4F9F502-EE5F-4614-BCA2-D724F884BEED}"/>
              </a:ext>
            </a:extLst>
          </p:cNvPr>
          <p:cNvPicPr>
            <a:picLocks noChangeAspect="1"/>
          </p:cNvPicPr>
          <p:nvPr/>
        </p:nvPicPr>
        <p:blipFill>
          <a:blip r:embed="rId5"/>
          <a:stretch>
            <a:fillRect/>
          </a:stretch>
        </p:blipFill>
        <p:spPr>
          <a:xfrm>
            <a:off x="8118505" y="1281869"/>
            <a:ext cx="3191423" cy="5348026"/>
          </a:xfrm>
          <a:prstGeom prst="rect">
            <a:avLst/>
          </a:prstGeom>
        </p:spPr>
      </p:pic>
      <p:sp>
        <p:nvSpPr>
          <p:cNvPr id="6" name="Footer Placeholder 5">
            <a:extLst>
              <a:ext uri="{FF2B5EF4-FFF2-40B4-BE49-F238E27FC236}">
                <a16:creationId xmlns:a16="http://schemas.microsoft.com/office/drawing/2014/main" id="{58878449-5D54-1D85-6CD5-B91C43E36ABC}"/>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660001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 real-life preview of your assistant: Preview</a:t>
            </a:r>
            <a:endParaRPr lang="en-GB" dirty="0"/>
          </a:p>
        </p:txBody>
      </p:sp>
      <p:pic>
        <p:nvPicPr>
          <p:cNvPr id="6" name="Picture 5">
            <a:extLst>
              <a:ext uri="{FF2B5EF4-FFF2-40B4-BE49-F238E27FC236}">
                <a16:creationId xmlns:a16="http://schemas.microsoft.com/office/drawing/2014/main" id="{2F8DC713-9102-4925-B1A1-1F142773EED8}"/>
              </a:ext>
            </a:extLst>
          </p:cNvPr>
          <p:cNvPicPr>
            <a:picLocks noChangeAspect="1"/>
          </p:cNvPicPr>
          <p:nvPr/>
        </p:nvPicPr>
        <p:blipFill>
          <a:blip r:embed="rId3"/>
          <a:stretch>
            <a:fillRect/>
          </a:stretch>
        </p:blipFill>
        <p:spPr>
          <a:xfrm>
            <a:off x="146991" y="1283303"/>
            <a:ext cx="2238095" cy="3009524"/>
          </a:xfrm>
          <a:prstGeom prst="rect">
            <a:avLst/>
          </a:prstGeom>
        </p:spPr>
      </p:pic>
      <p:pic>
        <p:nvPicPr>
          <p:cNvPr id="8" name="Picture 7">
            <a:extLst>
              <a:ext uri="{FF2B5EF4-FFF2-40B4-BE49-F238E27FC236}">
                <a16:creationId xmlns:a16="http://schemas.microsoft.com/office/drawing/2014/main" id="{2B683BDE-082E-426F-95D5-8E939C0196C2}"/>
              </a:ext>
            </a:extLst>
          </p:cNvPr>
          <p:cNvPicPr>
            <a:picLocks noChangeAspect="1"/>
          </p:cNvPicPr>
          <p:nvPr/>
        </p:nvPicPr>
        <p:blipFill>
          <a:blip r:embed="rId4"/>
          <a:stretch>
            <a:fillRect/>
          </a:stretch>
        </p:blipFill>
        <p:spPr>
          <a:xfrm>
            <a:off x="2672699" y="1125858"/>
            <a:ext cx="8474087" cy="5054837"/>
          </a:xfrm>
          <a:prstGeom prst="rect">
            <a:avLst/>
          </a:prstGeom>
        </p:spPr>
      </p:pic>
      <p:sp>
        <p:nvSpPr>
          <p:cNvPr id="3" name="Footer Placeholder 2">
            <a:extLst>
              <a:ext uri="{FF2B5EF4-FFF2-40B4-BE49-F238E27FC236}">
                <a16:creationId xmlns:a16="http://schemas.microsoft.com/office/drawing/2014/main" id="{A5A6498E-3B27-E7A3-91A2-3893DB5A0B8F}"/>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4273889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GB" dirty="0"/>
              <a:t>Topics</a:t>
            </a:r>
          </a:p>
        </p:txBody>
      </p:sp>
      <p:sp>
        <p:nvSpPr>
          <p:cNvPr id="11268" name="Rectangle 3"/>
          <p:cNvSpPr>
            <a:spLocks noGrp="1" noChangeArrowheads="1"/>
          </p:cNvSpPr>
          <p:nvPr>
            <p:ph idx="1"/>
          </p:nvPr>
        </p:nvSpPr>
        <p:spPr/>
        <p:txBody>
          <a:bodyPr/>
          <a:lstStyle/>
          <a:p>
            <a:r>
              <a:rPr lang="en-GB"/>
              <a:t>Watson Assistant experiences</a:t>
            </a:r>
          </a:p>
          <a:p>
            <a:r>
              <a:rPr lang="en-GB"/>
              <a:t>New Watson Assistant</a:t>
            </a:r>
          </a:p>
          <a:p>
            <a:r>
              <a:rPr lang="en-GB"/>
              <a:t>Classic Watson Assistant</a:t>
            </a:r>
          </a:p>
          <a:p>
            <a:r>
              <a:rPr lang="en-US"/>
              <a:t>Migrating to the new experience</a:t>
            </a:r>
          </a:p>
          <a:p>
            <a:r>
              <a:rPr lang="en-GB"/>
              <a:t>Enriching the chatbot</a:t>
            </a:r>
          </a:p>
          <a:p>
            <a:endParaRPr lang="en-GB" dirty="0"/>
          </a:p>
        </p:txBody>
      </p:sp>
      <p:sp>
        <p:nvSpPr>
          <p:cNvPr id="2" name="Footer Placeholder 1">
            <a:extLst>
              <a:ext uri="{FF2B5EF4-FFF2-40B4-BE49-F238E27FC236}">
                <a16:creationId xmlns:a16="http://schemas.microsoft.com/office/drawing/2014/main" id="{6151E7C6-D520-8110-BF8A-53764C41DDEB}"/>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1200" y="630000"/>
            <a:ext cx="5544000" cy="4713525"/>
          </a:xfrm>
        </p:spPr>
        <p:txBody>
          <a:bodyPr/>
          <a:lstStyle/>
          <a:p>
            <a:r>
              <a:rPr lang="en-US" dirty="0"/>
              <a:t>Classic Watson Assistant</a:t>
            </a:r>
          </a:p>
        </p:txBody>
      </p:sp>
      <p:sp>
        <p:nvSpPr>
          <p:cNvPr id="6" name="Text Placeholder 5">
            <a:extLst>
              <a:ext uri="{FF2B5EF4-FFF2-40B4-BE49-F238E27FC236}">
                <a16:creationId xmlns:a16="http://schemas.microsoft.com/office/drawing/2014/main" id="{EA8C174F-D566-433F-8F33-05A8FF95AAAB}"/>
              </a:ext>
            </a:extLst>
          </p:cNvPr>
          <p:cNvSpPr>
            <a:spLocks noGrp="1"/>
          </p:cNvSpPr>
          <p:nvPr>
            <p:ph type="body" sz="quarter" idx="12"/>
          </p:nvPr>
        </p:nvSpPr>
        <p:spPr/>
        <p:txBody>
          <a:bodyPr/>
          <a:lstStyle/>
          <a:p>
            <a:endParaRPr lang="en-US"/>
          </a:p>
        </p:txBody>
      </p:sp>
      <p:sp>
        <p:nvSpPr>
          <p:cNvPr id="2" name="Footer Placeholder 1">
            <a:extLst>
              <a:ext uri="{FF2B5EF4-FFF2-40B4-BE49-F238E27FC236}">
                <a16:creationId xmlns:a16="http://schemas.microsoft.com/office/drawing/2014/main" id="{D8C32068-EFEE-15B6-0B72-B191CB7DA1C9}"/>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3971359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When to use classic Watson Assistant?</a:t>
            </a:r>
          </a:p>
        </p:txBody>
      </p:sp>
      <p:sp>
        <p:nvSpPr>
          <p:cNvPr id="3" name="Content Placeholder 2"/>
          <p:cNvSpPr>
            <a:spLocks noGrp="1"/>
          </p:cNvSpPr>
          <p:nvPr>
            <p:ph idx="1"/>
          </p:nvPr>
        </p:nvSpPr>
        <p:spPr>
          <a:xfrm>
            <a:off x="208800" y="1164168"/>
            <a:ext cx="11641455" cy="5513832"/>
          </a:xfrm>
        </p:spPr>
        <p:txBody>
          <a:bodyPr/>
          <a:lstStyle/>
          <a:p>
            <a:pPr marL="0" indent="0">
              <a:buNone/>
            </a:pPr>
            <a:r>
              <a:rPr lang="en-US" dirty="0"/>
              <a:t>Reasons for using classic Watson Assistant include:</a:t>
            </a:r>
          </a:p>
          <a:p>
            <a:r>
              <a:rPr lang="en-US" dirty="0"/>
              <a:t>The assistant was built before the new Watson Assistant became available in October 2021.</a:t>
            </a:r>
          </a:p>
          <a:p>
            <a:r>
              <a:rPr lang="en-US" dirty="0"/>
              <a:t>Your developers are familiar and comfortable with the classic experience. </a:t>
            </a:r>
          </a:p>
          <a:p>
            <a:r>
              <a:rPr lang="en-US" dirty="0"/>
              <a:t>You want greater control over the logic of the flow. </a:t>
            </a:r>
          </a:p>
          <a:p>
            <a:pPr lvl="1"/>
            <a:r>
              <a:rPr lang="en-US" dirty="0"/>
              <a:t>The dialog editor exposes more of the underlying artifacts (such as intents and entities) used to build the AI models. </a:t>
            </a:r>
          </a:p>
          <a:p>
            <a:pPr lvl="1"/>
            <a:r>
              <a:rPr lang="en-US" dirty="0"/>
              <a:t>The dialog flow uses an if-then-else style structure that might be familiar to developers, but not to content designers or customer-care experts.</a:t>
            </a:r>
          </a:p>
          <a:p>
            <a:r>
              <a:rPr lang="en-US" dirty="0"/>
              <a:t>The following features are available in dialog-based conversations but </a:t>
            </a:r>
            <a:r>
              <a:rPr lang="en-US" i="1" dirty="0"/>
              <a:t>not</a:t>
            </a:r>
            <a:r>
              <a:rPr lang="en-US" dirty="0"/>
              <a:t> in Actions.</a:t>
            </a:r>
          </a:p>
          <a:p>
            <a:pPr lvl="1"/>
            <a:r>
              <a:rPr lang="en-US" dirty="0"/>
              <a:t>Contextual entities</a:t>
            </a:r>
          </a:p>
          <a:p>
            <a:pPr lvl="1"/>
            <a:r>
              <a:rPr lang="en-US" dirty="0"/>
              <a:t>Detection of other system entities</a:t>
            </a:r>
          </a:p>
          <a:p>
            <a:pPr lvl="1"/>
            <a:r>
              <a:rPr lang="en-US" dirty="0"/>
              <a:t>Image response type</a:t>
            </a:r>
          </a:p>
          <a:p>
            <a:pPr lvl="1"/>
            <a:r>
              <a:rPr lang="en-US" dirty="0"/>
              <a:t>Digression support</a:t>
            </a:r>
          </a:p>
          <a:p>
            <a:pPr lvl="1"/>
            <a:r>
              <a:rPr lang="en-US" dirty="0"/>
              <a:t>Webhook (log all messages) support</a:t>
            </a:r>
          </a:p>
          <a:p>
            <a:pPr lvl="1"/>
            <a:endParaRPr lang="en-GB" dirty="0"/>
          </a:p>
        </p:txBody>
      </p:sp>
      <p:sp>
        <p:nvSpPr>
          <p:cNvPr id="4" name="Footer Placeholder 3">
            <a:extLst>
              <a:ext uri="{FF2B5EF4-FFF2-40B4-BE49-F238E27FC236}">
                <a16:creationId xmlns:a16="http://schemas.microsoft.com/office/drawing/2014/main" id="{E1EA6F85-DE8B-D103-1E72-BE52FF7EF143}"/>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695390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Components</a:t>
            </a:r>
          </a:p>
        </p:txBody>
      </p:sp>
      <p:sp>
        <p:nvSpPr>
          <p:cNvPr id="3" name="Content Placeholder 2"/>
          <p:cNvSpPr>
            <a:spLocks noGrp="1"/>
          </p:cNvSpPr>
          <p:nvPr>
            <p:ph idx="1"/>
          </p:nvPr>
        </p:nvSpPr>
        <p:spPr>
          <a:xfrm>
            <a:off x="208800" y="1164168"/>
            <a:ext cx="11641455" cy="5513832"/>
          </a:xfrm>
        </p:spPr>
        <p:txBody>
          <a:bodyPr/>
          <a:lstStyle/>
          <a:p>
            <a:pPr marL="0" indent="0">
              <a:buNone/>
            </a:pPr>
            <a:r>
              <a:rPr lang="en-GB" dirty="0"/>
              <a:t>Classic Watson Assistant main components:</a:t>
            </a:r>
          </a:p>
          <a:p>
            <a:r>
              <a:rPr lang="en-GB" dirty="0"/>
              <a:t>Assistants</a:t>
            </a:r>
          </a:p>
          <a:p>
            <a:r>
              <a:rPr lang="en-GB" dirty="0"/>
              <a:t>Dialog skills </a:t>
            </a:r>
          </a:p>
          <a:p>
            <a:r>
              <a:rPr lang="en-GB" dirty="0"/>
              <a:t>Intents</a:t>
            </a:r>
          </a:p>
          <a:p>
            <a:r>
              <a:rPr lang="en-GB" dirty="0"/>
              <a:t>Entities</a:t>
            </a:r>
          </a:p>
          <a:p>
            <a:r>
              <a:rPr lang="en-GB" dirty="0"/>
              <a:t>Dialog</a:t>
            </a:r>
          </a:p>
        </p:txBody>
      </p:sp>
      <p:sp>
        <p:nvSpPr>
          <p:cNvPr id="4" name="Footer Placeholder 3">
            <a:extLst>
              <a:ext uri="{FF2B5EF4-FFF2-40B4-BE49-F238E27FC236}">
                <a16:creationId xmlns:a16="http://schemas.microsoft.com/office/drawing/2014/main" id="{B4BE8DF4-E2A4-993C-92FB-E227104CB956}"/>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674955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US" dirty="0"/>
              <a:t>Assistant</a:t>
            </a:r>
            <a:endParaRPr lang="en-GB" dirty="0"/>
          </a:p>
        </p:txBody>
      </p:sp>
      <p:sp>
        <p:nvSpPr>
          <p:cNvPr id="3" name="Content Placeholder 2"/>
          <p:cNvSpPr>
            <a:spLocks noGrp="1"/>
          </p:cNvSpPr>
          <p:nvPr>
            <p:ph idx="1"/>
          </p:nvPr>
        </p:nvSpPr>
        <p:spPr>
          <a:xfrm>
            <a:off x="208800" y="1164168"/>
            <a:ext cx="11641455" cy="5513832"/>
          </a:xfrm>
        </p:spPr>
        <p:txBody>
          <a:bodyPr/>
          <a:lstStyle/>
          <a:p>
            <a:pPr marL="0" indent="0">
              <a:buNone/>
            </a:pPr>
            <a:r>
              <a:rPr lang="en-GB" dirty="0"/>
              <a:t>Assistant:</a:t>
            </a:r>
          </a:p>
          <a:p>
            <a:r>
              <a:rPr lang="en-US" dirty="0"/>
              <a:t>A cognitive bot that you can customize for your business needs.</a:t>
            </a:r>
          </a:p>
          <a:p>
            <a:r>
              <a:rPr lang="en-US" dirty="0"/>
              <a:t>A dialog is activated from the assistant settings.</a:t>
            </a:r>
          </a:p>
          <a:p>
            <a:r>
              <a:rPr lang="en-US" dirty="0"/>
              <a:t>The assistant can be deployed through multiple interfaces, such as:</a:t>
            </a:r>
          </a:p>
          <a:p>
            <a:pPr lvl="1"/>
            <a:r>
              <a:rPr lang="en-US" dirty="0"/>
              <a:t>Messaging channels, like Slack and Facebook Messenger. </a:t>
            </a:r>
          </a:p>
          <a:p>
            <a:pPr lvl="1"/>
            <a:r>
              <a:rPr lang="en-US" dirty="0"/>
              <a:t>A simple chat widget on a website or on an existing company web page. </a:t>
            </a:r>
          </a:p>
          <a:p>
            <a:pPr lvl="1"/>
            <a:r>
              <a:rPr lang="en-US" dirty="0"/>
              <a:t>A custom application, such as a mobile app or a robot with a voice interface.</a:t>
            </a:r>
            <a:endParaRPr lang="en-GB" dirty="0"/>
          </a:p>
        </p:txBody>
      </p:sp>
      <p:sp>
        <p:nvSpPr>
          <p:cNvPr id="5" name="Footer Placeholder 4">
            <a:extLst>
              <a:ext uri="{FF2B5EF4-FFF2-40B4-BE49-F238E27FC236}">
                <a16:creationId xmlns:a16="http://schemas.microsoft.com/office/drawing/2014/main" id="{D864D53B-959C-2D30-FC5F-4F99E45102BD}"/>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551217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Dialog skill</a:t>
            </a:r>
          </a:p>
        </p:txBody>
      </p:sp>
      <p:sp>
        <p:nvSpPr>
          <p:cNvPr id="3" name="Content Placeholder 2"/>
          <p:cNvSpPr>
            <a:spLocks noGrp="1"/>
          </p:cNvSpPr>
          <p:nvPr>
            <p:ph idx="1"/>
          </p:nvPr>
        </p:nvSpPr>
        <p:spPr>
          <a:xfrm>
            <a:off x="208800" y="1164168"/>
            <a:ext cx="11641455" cy="5513832"/>
          </a:xfrm>
        </p:spPr>
        <p:txBody>
          <a:bodyPr/>
          <a:lstStyle/>
          <a:p>
            <a:pPr marL="0" indent="0">
              <a:buNone/>
            </a:pPr>
            <a:r>
              <a:rPr lang="en-GB" dirty="0"/>
              <a:t>Dialog skill:</a:t>
            </a:r>
          </a:p>
          <a:p>
            <a:r>
              <a:rPr lang="en-GB" dirty="0"/>
              <a:t>Acts as a container for all of the </a:t>
            </a:r>
            <a:r>
              <a:rPr lang="en-US" dirty="0"/>
              <a:t>artifacts</a:t>
            </a:r>
            <a:r>
              <a:rPr lang="en-GB" dirty="0"/>
              <a:t> and training data.</a:t>
            </a:r>
          </a:p>
          <a:p>
            <a:r>
              <a:rPr lang="en-US" dirty="0"/>
              <a:t>A skill contains the following types of artifacts:</a:t>
            </a:r>
          </a:p>
          <a:p>
            <a:pPr lvl="1"/>
            <a:r>
              <a:rPr lang="en-US" dirty="0"/>
              <a:t>Intents</a:t>
            </a:r>
          </a:p>
          <a:p>
            <a:pPr lvl="1"/>
            <a:r>
              <a:rPr lang="en-US" dirty="0"/>
              <a:t>Entities</a:t>
            </a:r>
          </a:p>
          <a:p>
            <a:pPr lvl="1"/>
            <a:r>
              <a:rPr lang="en-US" dirty="0"/>
              <a:t>Dialog</a:t>
            </a:r>
          </a:p>
          <a:p>
            <a:r>
              <a:rPr lang="en-US" dirty="0"/>
              <a:t>A skill uses the training data to build a machine learning model to recognize similar user inputs. </a:t>
            </a:r>
          </a:p>
          <a:p>
            <a:pPr lvl="1"/>
            <a:r>
              <a:rPr lang="en-US" dirty="0"/>
              <a:t>When you add or change the training data, the training process is triggered to ensure that the underlying model stays up to date.</a:t>
            </a:r>
          </a:p>
          <a:p>
            <a:endParaRPr lang="en-US" dirty="0"/>
          </a:p>
        </p:txBody>
      </p:sp>
      <p:sp>
        <p:nvSpPr>
          <p:cNvPr id="4" name="Footer Placeholder 3">
            <a:extLst>
              <a:ext uri="{FF2B5EF4-FFF2-40B4-BE49-F238E27FC236}">
                <a16:creationId xmlns:a16="http://schemas.microsoft.com/office/drawing/2014/main" id="{78A6B343-7AF0-BCAF-1ED7-ECF9B1ADBE69}"/>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753840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Intent</a:t>
            </a:r>
          </a:p>
        </p:txBody>
      </p:sp>
      <p:sp>
        <p:nvSpPr>
          <p:cNvPr id="3" name="Content Placeholder 2"/>
          <p:cNvSpPr>
            <a:spLocks noGrp="1"/>
          </p:cNvSpPr>
          <p:nvPr>
            <p:ph idx="1"/>
          </p:nvPr>
        </p:nvSpPr>
        <p:spPr>
          <a:xfrm>
            <a:off x="208800" y="1164168"/>
            <a:ext cx="11641455" cy="5513832"/>
          </a:xfrm>
        </p:spPr>
        <p:txBody>
          <a:bodyPr/>
          <a:lstStyle/>
          <a:p>
            <a:pPr marL="0" indent="0">
              <a:buNone/>
            </a:pPr>
            <a:r>
              <a:rPr lang="en-GB" dirty="0"/>
              <a:t>Intent:</a:t>
            </a:r>
          </a:p>
          <a:p>
            <a:r>
              <a:rPr lang="en-US" dirty="0"/>
              <a:t>Represents the purpose of or goal of a user's input.</a:t>
            </a:r>
          </a:p>
          <a:p>
            <a:r>
              <a:rPr lang="en-GB" dirty="0"/>
              <a:t>Tends to be general, such as a question about business location or a bill payment.</a:t>
            </a:r>
          </a:p>
          <a:p>
            <a:r>
              <a:rPr lang="en-GB" dirty="0"/>
              <a:t>For intent creation:</a:t>
            </a:r>
          </a:p>
          <a:p>
            <a:pPr lvl="1"/>
            <a:r>
              <a:rPr lang="en-GB" dirty="0"/>
              <a:t>Plan the intents for application. D</a:t>
            </a:r>
            <a:r>
              <a:rPr lang="en-US" dirty="0"/>
              <a:t>efine an intent for each type of user request that you want your application to support.</a:t>
            </a:r>
            <a:endParaRPr lang="en-GB" dirty="0"/>
          </a:p>
          <a:p>
            <a:pPr lvl="1"/>
            <a:r>
              <a:rPr lang="en-GB" dirty="0"/>
              <a:t>Teach Watson Assistant about your intents. S</a:t>
            </a:r>
            <a:r>
              <a:rPr lang="en-US" dirty="0"/>
              <a:t>upply many examples of user input and indicate the intents to which they map.</a:t>
            </a:r>
            <a:endParaRPr lang="en-GB" dirty="0"/>
          </a:p>
          <a:p>
            <a:r>
              <a:rPr lang="en-US" dirty="0"/>
              <a:t>In the tool, the name of an intent is always prefixed with ’#’. For example, #payment or #inquiry.</a:t>
            </a:r>
            <a:endParaRPr lang="en-GB" dirty="0"/>
          </a:p>
          <a:p>
            <a:endParaRPr lang="en-GB" dirty="0"/>
          </a:p>
        </p:txBody>
      </p:sp>
      <p:sp>
        <p:nvSpPr>
          <p:cNvPr id="4" name="Footer Placeholder 3">
            <a:extLst>
              <a:ext uri="{FF2B5EF4-FFF2-40B4-BE49-F238E27FC236}">
                <a16:creationId xmlns:a16="http://schemas.microsoft.com/office/drawing/2014/main" id="{75FE44A8-57E2-5C46-68F4-DE8457CCAAF4}"/>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607391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Intent (cont.)</a:t>
            </a:r>
          </a:p>
        </p:txBody>
      </p:sp>
      <p:sp>
        <p:nvSpPr>
          <p:cNvPr id="3" name="Content Placeholder 2"/>
          <p:cNvSpPr>
            <a:spLocks noGrp="1"/>
          </p:cNvSpPr>
          <p:nvPr>
            <p:ph idx="1"/>
          </p:nvPr>
        </p:nvSpPr>
        <p:spPr>
          <a:xfrm>
            <a:off x="208800" y="1164168"/>
            <a:ext cx="11641455" cy="5513832"/>
          </a:xfrm>
        </p:spPr>
        <p:txBody>
          <a:bodyPr/>
          <a:lstStyle/>
          <a:p>
            <a:pPr marL="0" indent="0">
              <a:buNone/>
            </a:pPr>
            <a:r>
              <a:rPr lang="en-GB" dirty="0"/>
              <a:t>Intent examples:</a:t>
            </a:r>
          </a:p>
          <a:p>
            <a:r>
              <a:rPr lang="en-GB" dirty="0"/>
              <a:t>“Good morning” -&gt; #greeting.</a:t>
            </a:r>
          </a:p>
          <a:p>
            <a:r>
              <a:rPr lang="en-GB" dirty="0"/>
              <a:t>“Where can I find the nearest restaurant?” -&gt; #location_info.</a:t>
            </a:r>
          </a:p>
          <a:p>
            <a:r>
              <a:rPr lang="en-GB" dirty="0"/>
              <a:t>“Where can I pay my electric bill?” -&gt; #</a:t>
            </a:r>
            <a:r>
              <a:rPr lang="en-GB" dirty="0" err="1"/>
              <a:t>location_info</a:t>
            </a:r>
            <a:r>
              <a:rPr lang="en-GB" dirty="0"/>
              <a:t>.</a:t>
            </a:r>
          </a:p>
          <a:p>
            <a:r>
              <a:rPr lang="en-GB" dirty="0"/>
              <a:t>Remember: Intents represent what the user wants to achieve: a goal, an action, or verbs.</a:t>
            </a:r>
          </a:p>
          <a:p>
            <a:endParaRPr lang="en-GB" dirty="0"/>
          </a:p>
        </p:txBody>
      </p:sp>
      <p:sp>
        <p:nvSpPr>
          <p:cNvPr id="4" name="Footer Placeholder 3">
            <a:extLst>
              <a:ext uri="{FF2B5EF4-FFF2-40B4-BE49-F238E27FC236}">
                <a16:creationId xmlns:a16="http://schemas.microsoft.com/office/drawing/2014/main" id="{804292DF-F5BA-6205-EC10-1F6C8F36D3A7}"/>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4101595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Entity</a:t>
            </a:r>
          </a:p>
        </p:txBody>
      </p:sp>
      <p:sp>
        <p:nvSpPr>
          <p:cNvPr id="3" name="Content Placeholder 2"/>
          <p:cNvSpPr>
            <a:spLocks noGrp="1"/>
          </p:cNvSpPr>
          <p:nvPr>
            <p:ph idx="1"/>
          </p:nvPr>
        </p:nvSpPr>
        <p:spPr>
          <a:xfrm>
            <a:off x="208800" y="1164168"/>
            <a:ext cx="11641455" cy="5513832"/>
          </a:xfrm>
        </p:spPr>
        <p:txBody>
          <a:bodyPr/>
          <a:lstStyle/>
          <a:p>
            <a:pPr marL="0" indent="0">
              <a:buNone/>
            </a:pPr>
            <a:r>
              <a:rPr lang="en-GB" dirty="0"/>
              <a:t>Entity</a:t>
            </a:r>
          </a:p>
          <a:p>
            <a:r>
              <a:rPr lang="en-GB" dirty="0"/>
              <a:t>Represents a term or object that is relevant to the user’s intent and that provides a specific context for an intent.</a:t>
            </a:r>
          </a:p>
          <a:p>
            <a:r>
              <a:rPr lang="en-US" dirty="0"/>
              <a:t>If intents represent verbs (the action a user wants to do), entities represent nouns (the object of, or the context for that action).</a:t>
            </a:r>
            <a:endParaRPr lang="en-GB" dirty="0"/>
          </a:p>
          <a:p>
            <a:r>
              <a:rPr lang="en-GB" dirty="0"/>
              <a:t>By recognizing the entities that are mentioned in the user's input, the service can reply with a more targeted response or perform a required action.</a:t>
            </a:r>
          </a:p>
          <a:p>
            <a:r>
              <a:rPr lang="en-US" dirty="0"/>
              <a:t>In the tool, the name of an entity is always prefixed with ’@’. For example, @street or @contact_info.</a:t>
            </a:r>
            <a:endParaRPr lang="en-GB" dirty="0"/>
          </a:p>
        </p:txBody>
      </p:sp>
      <p:sp>
        <p:nvSpPr>
          <p:cNvPr id="4" name="Footer Placeholder 3">
            <a:extLst>
              <a:ext uri="{FF2B5EF4-FFF2-40B4-BE49-F238E27FC236}">
                <a16:creationId xmlns:a16="http://schemas.microsoft.com/office/drawing/2014/main" id="{0D63DD0B-85AD-F880-5A2F-C8BFC812DDBC}"/>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739696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Entity evaluation</a:t>
            </a:r>
          </a:p>
        </p:txBody>
      </p:sp>
      <p:sp>
        <p:nvSpPr>
          <p:cNvPr id="3" name="Content Placeholder 2"/>
          <p:cNvSpPr>
            <a:spLocks noGrp="1"/>
          </p:cNvSpPr>
          <p:nvPr>
            <p:ph idx="1"/>
          </p:nvPr>
        </p:nvSpPr>
        <p:spPr>
          <a:xfrm>
            <a:off x="208800" y="1164168"/>
            <a:ext cx="11641455" cy="5513832"/>
          </a:xfrm>
        </p:spPr>
        <p:txBody>
          <a:bodyPr/>
          <a:lstStyle/>
          <a:p>
            <a:r>
              <a:rPr lang="en-GB" dirty="0"/>
              <a:t>The Assistant service looks for terms in the user input by using exact matching of values, synonyms, or patterns that are defined for the entities.</a:t>
            </a:r>
          </a:p>
          <a:p>
            <a:r>
              <a:rPr lang="en-GB" dirty="0"/>
              <a:t>Synonym entity:</a:t>
            </a:r>
          </a:p>
          <a:p>
            <a:pPr lvl="1"/>
            <a:r>
              <a:rPr lang="en-US" dirty="0"/>
              <a:t>Specify a bunch of synonyms, that is, words that have exact or similar meanings. </a:t>
            </a:r>
          </a:p>
          <a:p>
            <a:pPr lvl="1"/>
            <a:r>
              <a:rPr lang="en-US" dirty="0"/>
              <a:t>For example, for the entity value </a:t>
            </a:r>
            <a:r>
              <a:rPr lang="en-US" b="1" dirty="0"/>
              <a:t>Blue</a:t>
            </a:r>
            <a:r>
              <a:rPr lang="en-US" dirty="0"/>
              <a:t>, its synonyms can be </a:t>
            </a:r>
            <a:r>
              <a:rPr lang="en-US" b="1" dirty="0"/>
              <a:t>Aqua</a:t>
            </a:r>
            <a:r>
              <a:rPr lang="en-US" dirty="0"/>
              <a:t>, </a:t>
            </a:r>
            <a:r>
              <a:rPr lang="en-US" b="1" dirty="0"/>
              <a:t>Navy</a:t>
            </a:r>
            <a:r>
              <a:rPr lang="en-US" dirty="0"/>
              <a:t>, and </a:t>
            </a:r>
            <a:r>
              <a:rPr lang="en-US" b="1" dirty="0"/>
              <a:t>Cyan</a:t>
            </a:r>
            <a:r>
              <a:rPr lang="en-US" dirty="0"/>
              <a:t>.</a:t>
            </a:r>
            <a:endParaRPr lang="en-GB" dirty="0"/>
          </a:p>
          <a:p>
            <a:r>
              <a:rPr lang="en-GB" dirty="0"/>
              <a:t>Pattern entity:</a:t>
            </a:r>
          </a:p>
          <a:p>
            <a:pPr lvl="1"/>
            <a:r>
              <a:rPr lang="en-US" dirty="0"/>
              <a:t>You specify a regular expression that defines the pattern for mentions.</a:t>
            </a:r>
          </a:p>
          <a:p>
            <a:pPr lvl="1"/>
            <a:r>
              <a:rPr lang="en-US" dirty="0"/>
              <a:t>For example, for email patterns such as name@ibm.com, the pattern can be:</a:t>
            </a:r>
          </a:p>
          <a:p>
            <a:endParaRPr lang="en-US" dirty="0"/>
          </a:p>
          <a:p>
            <a:endParaRPr lang="en-US" dirty="0"/>
          </a:p>
        </p:txBody>
      </p:sp>
      <p:sp>
        <p:nvSpPr>
          <p:cNvPr id="6" name="AutoShape 3">
            <a:extLst>
              <a:ext uri="{FF2B5EF4-FFF2-40B4-BE49-F238E27FC236}">
                <a16:creationId xmlns:a16="http://schemas.microsoft.com/office/drawing/2014/main" id="{7CE4C543-16E0-4511-AEDB-A31CB6641E5D}"/>
              </a:ext>
            </a:extLst>
          </p:cNvPr>
          <p:cNvSpPr>
            <a:spLocks noChangeArrowheads="1"/>
          </p:cNvSpPr>
          <p:nvPr/>
        </p:nvSpPr>
        <p:spPr bwMode="gray">
          <a:xfrm>
            <a:off x="1886434" y="4745877"/>
            <a:ext cx="6281629" cy="644902"/>
          </a:xfrm>
          <a:prstGeom prst="roundRect">
            <a:avLst>
              <a:gd name="adj" fmla="val 10287"/>
            </a:avLst>
          </a:prstGeom>
          <a:solidFill>
            <a:srgbClr val="F5F5F5"/>
          </a:solidFill>
          <a:ln w="19050">
            <a:solidFill>
              <a:srgbClr val="A8A7A5"/>
            </a:solidFill>
            <a:round/>
            <a:headEnd/>
            <a:tailEnd/>
          </a:ln>
          <a:effectLst>
            <a:outerShdw dist="63500" dir="2700000" algn="ctr" rotWithShape="0">
              <a:srgbClr val="E3E4E6"/>
            </a:outerShdw>
          </a:effectLst>
        </p:spPr>
        <p:txBody>
          <a:bodyPr tIns="0" rIns="0" bIns="0" anchor="ctr"/>
          <a:lstStyle>
            <a:lvl1pPr defTabSz="614363" eaLnBrk="0" hangingPunct="0">
              <a:defRPr>
                <a:solidFill>
                  <a:schemeClr val="tx1"/>
                </a:solidFill>
                <a:latin typeface="Calibri" panose="020F0502020204030204" pitchFamily="34" charset="0"/>
                <a:cs typeface="Arial" panose="020B0604020202020204" pitchFamily="34" charset="0"/>
              </a:defRPr>
            </a:lvl1pPr>
            <a:lvl2pPr marL="742950" indent="-285750" defTabSz="614363" eaLnBrk="0" hangingPunct="0">
              <a:defRPr>
                <a:solidFill>
                  <a:schemeClr val="tx1"/>
                </a:solidFill>
                <a:latin typeface="Calibri" panose="020F0502020204030204" pitchFamily="34" charset="0"/>
                <a:cs typeface="Arial" panose="020B0604020202020204" pitchFamily="34" charset="0"/>
              </a:defRPr>
            </a:lvl2pPr>
            <a:lvl3pPr marL="1143000" indent="-228600" defTabSz="614363" eaLnBrk="0" hangingPunct="0">
              <a:defRPr>
                <a:solidFill>
                  <a:schemeClr val="tx1"/>
                </a:solidFill>
                <a:latin typeface="Calibri" panose="020F0502020204030204" pitchFamily="34" charset="0"/>
                <a:cs typeface="Arial" panose="020B0604020202020204" pitchFamily="34" charset="0"/>
              </a:defRPr>
            </a:lvl3pPr>
            <a:lvl4pPr marL="1600200" indent="-228600" defTabSz="614363" eaLnBrk="0" hangingPunct="0">
              <a:defRPr>
                <a:solidFill>
                  <a:schemeClr val="tx1"/>
                </a:solidFill>
                <a:latin typeface="Calibri" panose="020F0502020204030204" pitchFamily="34" charset="0"/>
                <a:cs typeface="Arial" panose="020B0604020202020204" pitchFamily="34" charset="0"/>
              </a:defRPr>
            </a:lvl4pPr>
            <a:lvl5pPr marL="2057400" indent="-228600" defTabSz="614363" eaLnBrk="0" hangingPunct="0">
              <a:defRPr>
                <a:solidFill>
                  <a:schemeClr val="tx1"/>
                </a:solidFill>
                <a:latin typeface="Calibri" panose="020F0502020204030204" pitchFamily="34" charset="0"/>
                <a:cs typeface="Arial" panose="020B0604020202020204" pitchFamily="34" charset="0"/>
              </a:defRPr>
            </a:lvl5pPr>
            <a:lvl6pPr marL="2514600" indent="-228600" defTabSz="61436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61436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61436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61436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600"/>
              </a:lnSpc>
              <a:buClr>
                <a:srgbClr val="1966B2"/>
              </a:buClr>
            </a:pPr>
            <a:r>
              <a:rPr lang="en-US" sz="1600" dirty="0">
                <a:latin typeface="Courier New" panose="02070309020205020404" pitchFamily="49" charset="0"/>
              </a:rPr>
              <a:t>\b[A-Za-z0-9._%+-]+@[A-Za-z0-9.-]+\.[A-Za-z]{2,}\b</a:t>
            </a:r>
          </a:p>
        </p:txBody>
      </p:sp>
      <p:sp>
        <p:nvSpPr>
          <p:cNvPr id="4" name="Footer Placeholder 3">
            <a:extLst>
              <a:ext uri="{FF2B5EF4-FFF2-40B4-BE49-F238E27FC236}">
                <a16:creationId xmlns:a16="http://schemas.microsoft.com/office/drawing/2014/main" id="{D32A9FE3-8289-6CE3-DF4C-2FFCFEA31BD7}"/>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327343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Entity evaluation (cont.)</a:t>
            </a:r>
          </a:p>
        </p:txBody>
      </p:sp>
      <p:sp>
        <p:nvSpPr>
          <p:cNvPr id="3" name="Content Placeholder 2"/>
          <p:cNvSpPr>
            <a:spLocks noGrp="1"/>
          </p:cNvSpPr>
          <p:nvPr>
            <p:ph idx="1"/>
          </p:nvPr>
        </p:nvSpPr>
        <p:spPr>
          <a:xfrm>
            <a:off x="208800" y="1164168"/>
            <a:ext cx="11641455" cy="5513832"/>
          </a:xfrm>
        </p:spPr>
        <p:txBody>
          <a:bodyPr/>
          <a:lstStyle/>
          <a:p>
            <a:r>
              <a:rPr lang="en-US" dirty="0"/>
              <a:t>System entity: A synonym entity that is prebuilt by IBM (such as numbers, dates, or others).</a:t>
            </a:r>
          </a:p>
          <a:p>
            <a:pPr lvl="1"/>
            <a:endParaRPr lang="en-GB" dirty="0"/>
          </a:p>
          <a:p>
            <a:endParaRPr lang="en-US" dirty="0"/>
          </a:p>
        </p:txBody>
      </p:sp>
      <p:pic>
        <p:nvPicPr>
          <p:cNvPr id="6" name="Picture 5">
            <a:extLst>
              <a:ext uri="{FF2B5EF4-FFF2-40B4-BE49-F238E27FC236}">
                <a16:creationId xmlns:a16="http://schemas.microsoft.com/office/drawing/2014/main" id="{41BA72E3-0C31-4C83-B910-95741F760BB1}"/>
              </a:ext>
            </a:extLst>
          </p:cNvPr>
          <p:cNvPicPr>
            <a:picLocks noChangeAspect="1"/>
          </p:cNvPicPr>
          <p:nvPr/>
        </p:nvPicPr>
        <p:blipFill>
          <a:blip r:embed="rId3"/>
          <a:stretch>
            <a:fillRect/>
          </a:stretch>
        </p:blipFill>
        <p:spPr>
          <a:xfrm>
            <a:off x="877825" y="1615094"/>
            <a:ext cx="9692640" cy="4853323"/>
          </a:xfrm>
          <a:prstGeom prst="rect">
            <a:avLst/>
          </a:prstGeom>
        </p:spPr>
      </p:pic>
      <p:sp>
        <p:nvSpPr>
          <p:cNvPr id="4" name="Footer Placeholder 3">
            <a:extLst>
              <a:ext uri="{FF2B5EF4-FFF2-40B4-BE49-F238E27FC236}">
                <a16:creationId xmlns:a16="http://schemas.microsoft.com/office/drawing/2014/main" id="{8325B4FD-7194-F268-62DA-FAFEE2CF8B9B}"/>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698361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1200" y="630000"/>
            <a:ext cx="5544000" cy="4713525"/>
          </a:xfrm>
        </p:spPr>
        <p:txBody>
          <a:bodyPr/>
          <a:lstStyle/>
          <a:p>
            <a:r>
              <a:rPr lang="en-US" dirty="0"/>
              <a:t>Watson Assistant experiences</a:t>
            </a:r>
          </a:p>
        </p:txBody>
      </p:sp>
      <p:sp>
        <p:nvSpPr>
          <p:cNvPr id="6" name="Text Placeholder 5">
            <a:extLst>
              <a:ext uri="{FF2B5EF4-FFF2-40B4-BE49-F238E27FC236}">
                <a16:creationId xmlns:a16="http://schemas.microsoft.com/office/drawing/2014/main" id="{87EC4B49-1317-431B-8367-78CC7F579ACF}"/>
              </a:ext>
            </a:extLst>
          </p:cNvPr>
          <p:cNvSpPr>
            <a:spLocks noGrp="1"/>
          </p:cNvSpPr>
          <p:nvPr>
            <p:ph type="body" sz="quarter" idx="12"/>
          </p:nvPr>
        </p:nvSpPr>
        <p:spPr/>
        <p:txBody>
          <a:bodyPr/>
          <a:lstStyle/>
          <a:p>
            <a:endParaRPr lang="en-US"/>
          </a:p>
        </p:txBody>
      </p:sp>
      <p:sp>
        <p:nvSpPr>
          <p:cNvPr id="2" name="Footer Placeholder 1">
            <a:extLst>
              <a:ext uri="{FF2B5EF4-FFF2-40B4-BE49-F238E27FC236}">
                <a16:creationId xmlns:a16="http://schemas.microsoft.com/office/drawing/2014/main" id="{0E74E7E8-C425-125B-45DB-BF996E6DE20D}"/>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2673567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Dialog</a:t>
            </a:r>
          </a:p>
        </p:txBody>
      </p:sp>
      <p:sp>
        <p:nvSpPr>
          <p:cNvPr id="3" name="Content Placeholder 2"/>
          <p:cNvSpPr>
            <a:spLocks noGrp="1"/>
          </p:cNvSpPr>
          <p:nvPr>
            <p:ph idx="1"/>
          </p:nvPr>
        </p:nvSpPr>
        <p:spPr>
          <a:xfrm>
            <a:off x="208800" y="1164168"/>
            <a:ext cx="11641455" cy="5513832"/>
          </a:xfrm>
        </p:spPr>
        <p:txBody>
          <a:bodyPr/>
          <a:lstStyle/>
          <a:p>
            <a:pPr marL="0" indent="0">
              <a:buNone/>
            </a:pPr>
            <a:r>
              <a:rPr lang="en-GB" dirty="0"/>
              <a:t>Dialog</a:t>
            </a:r>
          </a:p>
          <a:p>
            <a:r>
              <a:rPr lang="en-GB" dirty="0"/>
              <a:t>A dialog is a branching conversation flow that defines how your application responds when it recognizes the defined intents and entities.</a:t>
            </a:r>
          </a:p>
          <a:p>
            <a:r>
              <a:rPr lang="en-GB" dirty="0"/>
              <a:t>The dialog is made up of nodes that are chained together in a tree structure (graphically).</a:t>
            </a:r>
          </a:p>
          <a:p>
            <a:r>
              <a:rPr lang="en-GB" dirty="0"/>
              <a:t>Each node includes conditions for the node to be active, and also an output object that defines the response that is provided. </a:t>
            </a:r>
          </a:p>
          <a:p>
            <a:r>
              <a:rPr lang="en-GB" dirty="0"/>
              <a:t>Think of the node as an if-then construction: If this condition is true, then return this response.</a:t>
            </a:r>
          </a:p>
        </p:txBody>
      </p:sp>
      <p:pic>
        <p:nvPicPr>
          <p:cNvPr id="6" name="Picture 5">
            <a:extLst>
              <a:ext uri="{FF2B5EF4-FFF2-40B4-BE49-F238E27FC236}">
                <a16:creationId xmlns:a16="http://schemas.microsoft.com/office/drawing/2014/main" id="{8FB27C4F-2D52-41DF-9B74-12C48C93E2AB}"/>
              </a:ext>
            </a:extLst>
          </p:cNvPr>
          <p:cNvPicPr>
            <a:picLocks noChangeAspect="1"/>
          </p:cNvPicPr>
          <p:nvPr/>
        </p:nvPicPr>
        <p:blipFill>
          <a:blip r:embed="rId3"/>
          <a:stretch>
            <a:fillRect/>
          </a:stretch>
        </p:blipFill>
        <p:spPr>
          <a:xfrm>
            <a:off x="6094413" y="5034224"/>
            <a:ext cx="4548413" cy="1155411"/>
          </a:xfrm>
          <a:prstGeom prst="rect">
            <a:avLst/>
          </a:prstGeom>
        </p:spPr>
      </p:pic>
      <p:grpSp>
        <p:nvGrpSpPr>
          <p:cNvPr id="9" name="Group 8"/>
          <p:cNvGrpSpPr/>
          <p:nvPr/>
        </p:nvGrpSpPr>
        <p:grpSpPr>
          <a:xfrm>
            <a:off x="1952921" y="5034225"/>
            <a:ext cx="3743209" cy="1155411"/>
            <a:chOff x="430508" y="5034224"/>
            <a:chExt cx="3743209" cy="1155411"/>
          </a:xfrm>
        </p:grpSpPr>
        <p:pic>
          <p:nvPicPr>
            <p:cNvPr id="4" name="Picture 3">
              <a:extLst>
                <a:ext uri="{FF2B5EF4-FFF2-40B4-BE49-F238E27FC236}">
                  <a16:creationId xmlns:a16="http://schemas.microsoft.com/office/drawing/2014/main" id="{1FAF070F-D367-4B15-B0EB-88E3337E7C93}"/>
                </a:ext>
              </a:extLst>
            </p:cNvPr>
            <p:cNvPicPr>
              <a:picLocks noChangeAspect="1"/>
            </p:cNvPicPr>
            <p:nvPr/>
          </p:nvPicPr>
          <p:blipFill>
            <a:blip r:embed="rId4"/>
            <a:stretch>
              <a:fillRect/>
            </a:stretch>
          </p:blipFill>
          <p:spPr>
            <a:xfrm>
              <a:off x="522265" y="5034224"/>
              <a:ext cx="3651452" cy="1155411"/>
            </a:xfrm>
            <a:prstGeom prst="rect">
              <a:avLst/>
            </a:prstGeom>
          </p:spPr>
        </p:pic>
        <p:sp>
          <p:nvSpPr>
            <p:cNvPr id="7" name="TextBox 6"/>
            <p:cNvSpPr txBox="1"/>
            <p:nvPr/>
          </p:nvSpPr>
          <p:spPr>
            <a:xfrm>
              <a:off x="430508" y="5156200"/>
              <a:ext cx="508473" cy="276999"/>
            </a:xfrm>
            <a:prstGeom prst="rect">
              <a:avLst/>
            </a:prstGeom>
            <a:solidFill>
              <a:schemeClr val="bg1"/>
            </a:solidFill>
          </p:spPr>
          <p:txBody>
            <a:bodyPr wrap="square" rtlCol="0">
              <a:spAutoFit/>
            </a:bodyPr>
            <a:lstStyle/>
            <a:p>
              <a:r>
                <a:rPr lang="en-US" sz="1200" dirty="0"/>
                <a:t>User</a:t>
              </a:r>
            </a:p>
          </p:txBody>
        </p:sp>
      </p:grpSp>
      <p:sp>
        <p:nvSpPr>
          <p:cNvPr id="8" name="Footer Placeholder 7">
            <a:extLst>
              <a:ext uri="{FF2B5EF4-FFF2-40B4-BE49-F238E27FC236}">
                <a16:creationId xmlns:a16="http://schemas.microsoft.com/office/drawing/2014/main" id="{C35C9194-6559-0629-DFFF-6E19A8E846A7}"/>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4110406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Dialog (cont.)</a:t>
            </a:r>
          </a:p>
        </p:txBody>
      </p:sp>
      <p:sp>
        <p:nvSpPr>
          <p:cNvPr id="3" name="Content Placeholder 2"/>
          <p:cNvSpPr>
            <a:spLocks noGrp="1"/>
          </p:cNvSpPr>
          <p:nvPr>
            <p:ph idx="1"/>
          </p:nvPr>
        </p:nvSpPr>
        <p:spPr>
          <a:xfrm>
            <a:off x="208800" y="1164168"/>
            <a:ext cx="11641455" cy="5513832"/>
          </a:xfrm>
        </p:spPr>
        <p:txBody>
          <a:bodyPr/>
          <a:lstStyle/>
          <a:p>
            <a:pPr marL="0" indent="0">
              <a:buNone/>
            </a:pPr>
            <a:r>
              <a:rPr lang="en-GB" dirty="0"/>
              <a:t>Dialog (cont.)</a:t>
            </a:r>
          </a:p>
          <a:p>
            <a:r>
              <a:rPr lang="en-US" dirty="0"/>
              <a:t>A single node with one condition and response can handle simple user requests</a:t>
            </a:r>
            <a:r>
              <a:rPr lang="en-GB" dirty="0"/>
              <a:t>.</a:t>
            </a:r>
          </a:p>
          <a:p>
            <a:r>
              <a:rPr lang="en-GB" dirty="0"/>
              <a:t>To handle more complex tasks, you can add child nodes to ask the user for additional information.</a:t>
            </a:r>
          </a:p>
        </p:txBody>
      </p:sp>
      <p:pic>
        <p:nvPicPr>
          <p:cNvPr id="7" name="Picture 6">
            <a:extLst>
              <a:ext uri="{FF2B5EF4-FFF2-40B4-BE49-F238E27FC236}">
                <a16:creationId xmlns:a16="http://schemas.microsoft.com/office/drawing/2014/main" id="{8EDD6FBD-8E8A-4A88-90C8-4D9CB4B9241E}"/>
              </a:ext>
            </a:extLst>
          </p:cNvPr>
          <p:cNvPicPr>
            <a:picLocks noChangeAspect="1"/>
          </p:cNvPicPr>
          <p:nvPr/>
        </p:nvPicPr>
        <p:blipFill>
          <a:blip r:embed="rId3"/>
          <a:stretch>
            <a:fillRect/>
          </a:stretch>
        </p:blipFill>
        <p:spPr>
          <a:xfrm>
            <a:off x="2890971" y="3429000"/>
            <a:ext cx="6507755" cy="2853000"/>
          </a:xfrm>
          <a:prstGeom prst="rect">
            <a:avLst/>
          </a:prstGeom>
        </p:spPr>
      </p:pic>
      <p:sp>
        <p:nvSpPr>
          <p:cNvPr id="4" name="Footer Placeholder 3">
            <a:extLst>
              <a:ext uri="{FF2B5EF4-FFF2-40B4-BE49-F238E27FC236}">
                <a16:creationId xmlns:a16="http://schemas.microsoft.com/office/drawing/2014/main" id="{25D2E182-4856-00AB-5BFE-521FA4AAF1F7}"/>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914649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Conditions</a:t>
            </a:r>
          </a:p>
        </p:txBody>
      </p:sp>
      <p:sp>
        <p:nvSpPr>
          <p:cNvPr id="3" name="Content Placeholder 2"/>
          <p:cNvSpPr>
            <a:spLocks noGrp="1"/>
          </p:cNvSpPr>
          <p:nvPr>
            <p:ph idx="1"/>
          </p:nvPr>
        </p:nvSpPr>
        <p:spPr>
          <a:xfrm>
            <a:off x="208800" y="1164168"/>
            <a:ext cx="11641455" cy="5513832"/>
          </a:xfrm>
        </p:spPr>
        <p:txBody>
          <a:bodyPr/>
          <a:lstStyle/>
          <a:p>
            <a:pPr marL="0" indent="0">
              <a:buNone/>
            </a:pPr>
            <a:r>
              <a:rPr lang="en-GB" dirty="0"/>
              <a:t>Conditions</a:t>
            </a:r>
          </a:p>
          <a:p>
            <a:r>
              <a:rPr lang="en-GB" dirty="0"/>
              <a:t>Logical expressions that are evaluated to true or false.</a:t>
            </a:r>
          </a:p>
          <a:p>
            <a:r>
              <a:rPr lang="en-US" dirty="0"/>
              <a:t>A node condition determines whether that node is used in the conversation. </a:t>
            </a:r>
          </a:p>
          <a:p>
            <a:r>
              <a:rPr lang="en-GB" dirty="0"/>
              <a:t>Conditions usually evaluate the </a:t>
            </a:r>
            <a:r>
              <a:rPr lang="en-GB" i="1" dirty="0"/>
              <a:t>intents</a:t>
            </a:r>
            <a:r>
              <a:rPr lang="en-GB" dirty="0"/>
              <a:t> and </a:t>
            </a:r>
            <a:r>
              <a:rPr lang="en-GB" i="1" dirty="0"/>
              <a:t>entities</a:t>
            </a:r>
            <a:r>
              <a:rPr lang="en-GB" dirty="0"/>
              <a:t> that are identified in the user responses, but they can also evaluate information that is stored in the </a:t>
            </a:r>
            <a:r>
              <a:rPr lang="en-GB" i="1" dirty="0"/>
              <a:t>context</a:t>
            </a:r>
            <a:r>
              <a:rPr lang="en-GB" dirty="0"/>
              <a:t>. </a:t>
            </a:r>
          </a:p>
          <a:p>
            <a:endParaRPr lang="en-GB" dirty="0"/>
          </a:p>
        </p:txBody>
      </p:sp>
      <p:sp>
        <p:nvSpPr>
          <p:cNvPr id="4" name="Footer Placeholder 3">
            <a:extLst>
              <a:ext uri="{FF2B5EF4-FFF2-40B4-BE49-F238E27FC236}">
                <a16:creationId xmlns:a16="http://schemas.microsoft.com/office/drawing/2014/main" id="{76659FFB-1C53-3FA4-9C0B-5D986E98F4DE}"/>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384595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2DB56-A490-421B-8C2F-6A9095D9B5B3}"/>
              </a:ext>
            </a:extLst>
          </p:cNvPr>
          <p:cNvSpPr>
            <a:spLocks noGrp="1"/>
          </p:cNvSpPr>
          <p:nvPr>
            <p:ph type="title"/>
          </p:nvPr>
        </p:nvSpPr>
        <p:spPr>
          <a:xfrm>
            <a:off x="208800" y="180000"/>
            <a:ext cx="11641455" cy="860400"/>
          </a:xfrm>
        </p:spPr>
        <p:txBody>
          <a:bodyPr/>
          <a:lstStyle/>
          <a:p>
            <a:r>
              <a:rPr lang="en-US" dirty="0"/>
              <a:t>Responses</a:t>
            </a:r>
          </a:p>
        </p:txBody>
      </p:sp>
      <p:sp>
        <p:nvSpPr>
          <p:cNvPr id="3" name="Content Placeholder 2">
            <a:extLst>
              <a:ext uri="{FF2B5EF4-FFF2-40B4-BE49-F238E27FC236}">
                <a16:creationId xmlns:a16="http://schemas.microsoft.com/office/drawing/2014/main" id="{3D89BFAE-B1D6-4C62-B282-F11002D48D44}"/>
              </a:ext>
            </a:extLst>
          </p:cNvPr>
          <p:cNvSpPr>
            <a:spLocks noGrp="1"/>
          </p:cNvSpPr>
          <p:nvPr>
            <p:ph idx="1"/>
          </p:nvPr>
        </p:nvSpPr>
        <p:spPr>
          <a:xfrm>
            <a:off x="208800" y="1164168"/>
            <a:ext cx="11641455" cy="5513832"/>
          </a:xfrm>
        </p:spPr>
        <p:txBody>
          <a:bodyPr/>
          <a:lstStyle/>
          <a:p>
            <a:pPr marL="0" indent="0">
              <a:buNone/>
            </a:pPr>
            <a:r>
              <a:rPr lang="en-US" dirty="0"/>
              <a:t>Responses:</a:t>
            </a:r>
          </a:p>
          <a:p>
            <a:r>
              <a:rPr lang="en-US" dirty="0"/>
              <a:t>The dialog response defines how to reply to the user.</a:t>
            </a:r>
          </a:p>
          <a:p>
            <a:r>
              <a:rPr lang="en-US" dirty="0"/>
              <a:t>The dialog response consists of the messages that are based on the identified intents, entities, or context that are communicated to the user when the dialog node is activated. </a:t>
            </a:r>
          </a:p>
          <a:p>
            <a:r>
              <a:rPr lang="en-US" dirty="0"/>
              <a:t>You can add variations  to the response for a  more natural experience.</a:t>
            </a:r>
          </a:p>
          <a:p>
            <a:endParaRPr lang="en-US" dirty="0"/>
          </a:p>
        </p:txBody>
      </p:sp>
      <p:pic>
        <p:nvPicPr>
          <p:cNvPr id="5" name="Picture 4">
            <a:extLst>
              <a:ext uri="{FF2B5EF4-FFF2-40B4-BE49-F238E27FC236}">
                <a16:creationId xmlns:a16="http://schemas.microsoft.com/office/drawing/2014/main" id="{BFEE332E-555E-4374-B002-BE07DAE565F2}"/>
              </a:ext>
            </a:extLst>
          </p:cNvPr>
          <p:cNvPicPr>
            <a:picLocks noChangeAspect="1"/>
          </p:cNvPicPr>
          <p:nvPr/>
        </p:nvPicPr>
        <p:blipFill>
          <a:blip r:embed="rId3"/>
          <a:stretch>
            <a:fillRect/>
          </a:stretch>
        </p:blipFill>
        <p:spPr>
          <a:xfrm>
            <a:off x="5188350" y="3283241"/>
            <a:ext cx="5349575" cy="3072531"/>
          </a:xfrm>
          <a:prstGeom prst="rect">
            <a:avLst/>
          </a:prstGeom>
        </p:spPr>
      </p:pic>
      <p:sp>
        <p:nvSpPr>
          <p:cNvPr id="6" name="Footer Placeholder 5">
            <a:extLst>
              <a:ext uri="{FF2B5EF4-FFF2-40B4-BE49-F238E27FC236}">
                <a16:creationId xmlns:a16="http://schemas.microsoft.com/office/drawing/2014/main" id="{1984DD2C-A9CF-8CF5-5A3E-6E85276D143B}"/>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115379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5964-BFC1-4D99-96DD-A8F73DAF3F4C}"/>
              </a:ext>
            </a:extLst>
          </p:cNvPr>
          <p:cNvSpPr>
            <a:spLocks noGrp="1"/>
          </p:cNvSpPr>
          <p:nvPr>
            <p:ph type="title"/>
          </p:nvPr>
        </p:nvSpPr>
        <p:spPr>
          <a:xfrm>
            <a:off x="208800" y="180000"/>
            <a:ext cx="11641455" cy="860400"/>
          </a:xfrm>
        </p:spPr>
        <p:txBody>
          <a:bodyPr/>
          <a:lstStyle/>
          <a:p>
            <a:r>
              <a:rPr lang="en-US" dirty="0"/>
              <a:t>Rich responses</a:t>
            </a:r>
          </a:p>
        </p:txBody>
      </p:sp>
      <p:sp>
        <p:nvSpPr>
          <p:cNvPr id="3" name="Content Placeholder 2">
            <a:extLst>
              <a:ext uri="{FF2B5EF4-FFF2-40B4-BE49-F238E27FC236}">
                <a16:creationId xmlns:a16="http://schemas.microsoft.com/office/drawing/2014/main" id="{434426CB-73C4-44A5-A7FE-BD6D73D928EE}"/>
              </a:ext>
            </a:extLst>
          </p:cNvPr>
          <p:cNvSpPr>
            <a:spLocks noGrp="1"/>
          </p:cNvSpPr>
          <p:nvPr>
            <p:ph idx="1"/>
          </p:nvPr>
        </p:nvSpPr>
        <p:spPr>
          <a:xfrm>
            <a:off x="208800" y="1164168"/>
            <a:ext cx="11641455" cy="5513832"/>
          </a:xfrm>
        </p:spPr>
        <p:txBody>
          <a:bodyPr/>
          <a:lstStyle/>
          <a:p>
            <a:pPr marL="0" indent="0">
              <a:buNone/>
            </a:pPr>
            <a:r>
              <a:rPr lang="en-US" dirty="0"/>
              <a:t>Rich responses:</a:t>
            </a:r>
          </a:p>
          <a:p>
            <a:r>
              <a:rPr lang="en-US" dirty="0"/>
              <a:t>In addition to the default response type of text, you can return other interactive response types to enhance the user experience.</a:t>
            </a:r>
          </a:p>
          <a:p>
            <a:r>
              <a:rPr lang="en-US" dirty="0"/>
              <a:t>The following response types are supported: </a:t>
            </a:r>
          </a:p>
          <a:p>
            <a:pPr lvl="1"/>
            <a:r>
              <a:rPr lang="en-US" dirty="0"/>
              <a:t>Image: Embeds an image into the response.</a:t>
            </a:r>
          </a:p>
          <a:p>
            <a:pPr lvl="1"/>
            <a:r>
              <a:rPr lang="en-US" dirty="0"/>
              <a:t>Option: Adds a list of one or more options. </a:t>
            </a:r>
          </a:p>
          <a:p>
            <a:pPr lvl="1"/>
            <a:r>
              <a:rPr lang="en-US" dirty="0"/>
              <a:t>Pause: Forces the application to wait for a specified number of milliseconds before continuing with processing. </a:t>
            </a:r>
          </a:p>
        </p:txBody>
      </p:sp>
      <p:sp>
        <p:nvSpPr>
          <p:cNvPr id="5" name="Footer Placeholder 4">
            <a:extLst>
              <a:ext uri="{FF2B5EF4-FFF2-40B4-BE49-F238E27FC236}">
                <a16:creationId xmlns:a16="http://schemas.microsoft.com/office/drawing/2014/main" id="{8919F03B-099A-D253-A044-D385BEB2F15A}"/>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088213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5964-BFC1-4D99-96DD-A8F73DAF3F4C}"/>
              </a:ext>
            </a:extLst>
          </p:cNvPr>
          <p:cNvSpPr>
            <a:spLocks noGrp="1"/>
          </p:cNvSpPr>
          <p:nvPr>
            <p:ph type="title"/>
          </p:nvPr>
        </p:nvSpPr>
        <p:spPr>
          <a:xfrm>
            <a:off x="208800" y="180000"/>
            <a:ext cx="11641455" cy="860400"/>
          </a:xfrm>
        </p:spPr>
        <p:txBody>
          <a:bodyPr/>
          <a:lstStyle/>
          <a:p>
            <a:r>
              <a:rPr lang="en-US" dirty="0"/>
              <a:t>Multiple (conditional) responses</a:t>
            </a:r>
          </a:p>
        </p:txBody>
      </p:sp>
      <p:sp>
        <p:nvSpPr>
          <p:cNvPr id="3" name="Content Placeholder 2">
            <a:extLst>
              <a:ext uri="{FF2B5EF4-FFF2-40B4-BE49-F238E27FC236}">
                <a16:creationId xmlns:a16="http://schemas.microsoft.com/office/drawing/2014/main" id="{434426CB-73C4-44A5-A7FE-BD6D73D928EE}"/>
              </a:ext>
            </a:extLst>
          </p:cNvPr>
          <p:cNvSpPr>
            <a:spLocks noGrp="1"/>
          </p:cNvSpPr>
          <p:nvPr>
            <p:ph idx="1"/>
          </p:nvPr>
        </p:nvSpPr>
        <p:spPr>
          <a:xfrm>
            <a:off x="208800" y="1164168"/>
            <a:ext cx="11641455" cy="5513832"/>
          </a:xfrm>
        </p:spPr>
        <p:txBody>
          <a:bodyPr/>
          <a:lstStyle/>
          <a:p>
            <a:pPr marL="0" indent="0">
              <a:buNone/>
            </a:pPr>
            <a:r>
              <a:rPr lang="en-US" dirty="0"/>
              <a:t>Multiple (conditional) responses</a:t>
            </a:r>
          </a:p>
          <a:p>
            <a:r>
              <a:rPr lang="en-US" dirty="0"/>
              <a:t>In a single dialog node, you can provide different responses, each one triggered by a different condition. Use this approach to address multiple scenarios in a single node.</a:t>
            </a:r>
          </a:p>
          <a:p>
            <a:r>
              <a:rPr lang="en-US" dirty="0"/>
              <a:t>Example: The service uses information that it collected earlier about the user's location to tailor its response and provide information about the store nearest the user. </a:t>
            </a:r>
          </a:p>
        </p:txBody>
      </p:sp>
      <p:pic>
        <p:nvPicPr>
          <p:cNvPr id="6" name="Picture 5">
            <a:extLst>
              <a:ext uri="{FF2B5EF4-FFF2-40B4-BE49-F238E27FC236}">
                <a16:creationId xmlns:a16="http://schemas.microsoft.com/office/drawing/2014/main" id="{39D643FA-B01B-48FD-95A0-2C696BBE7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890" y="3362634"/>
            <a:ext cx="6401212" cy="2927118"/>
          </a:xfrm>
          <a:prstGeom prst="rect">
            <a:avLst/>
          </a:prstGeom>
          <a:ln w="12700">
            <a:solidFill>
              <a:srgbClr val="008ABF"/>
            </a:solidFill>
          </a:ln>
        </p:spPr>
      </p:pic>
      <p:sp>
        <p:nvSpPr>
          <p:cNvPr id="5" name="Footer Placeholder 4">
            <a:extLst>
              <a:ext uri="{FF2B5EF4-FFF2-40B4-BE49-F238E27FC236}">
                <a16:creationId xmlns:a16="http://schemas.microsoft.com/office/drawing/2014/main" id="{BEED3CDA-BBFF-177B-CD4D-D9B04FF05E48}"/>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175633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5964-BFC1-4D99-96DD-A8F73DAF3F4C}"/>
              </a:ext>
            </a:extLst>
          </p:cNvPr>
          <p:cNvSpPr>
            <a:spLocks noGrp="1"/>
          </p:cNvSpPr>
          <p:nvPr>
            <p:ph type="title"/>
          </p:nvPr>
        </p:nvSpPr>
        <p:spPr>
          <a:xfrm>
            <a:off x="208800" y="180000"/>
            <a:ext cx="11641455" cy="860400"/>
          </a:xfrm>
        </p:spPr>
        <p:txBody>
          <a:bodyPr/>
          <a:lstStyle/>
          <a:p>
            <a:r>
              <a:rPr lang="en-US" dirty="0"/>
              <a:t>Watson Assistant dialog features (cont.)</a:t>
            </a:r>
          </a:p>
        </p:txBody>
      </p:sp>
      <p:sp>
        <p:nvSpPr>
          <p:cNvPr id="3" name="Content Placeholder 2">
            <a:extLst>
              <a:ext uri="{FF2B5EF4-FFF2-40B4-BE49-F238E27FC236}">
                <a16:creationId xmlns:a16="http://schemas.microsoft.com/office/drawing/2014/main" id="{434426CB-73C4-44A5-A7FE-BD6D73D928EE}"/>
              </a:ext>
            </a:extLst>
          </p:cNvPr>
          <p:cNvSpPr>
            <a:spLocks noGrp="1"/>
          </p:cNvSpPr>
          <p:nvPr>
            <p:ph idx="1"/>
          </p:nvPr>
        </p:nvSpPr>
        <p:spPr>
          <a:xfrm>
            <a:off x="208800" y="1164168"/>
            <a:ext cx="11641455" cy="5513832"/>
          </a:xfrm>
        </p:spPr>
        <p:txBody>
          <a:bodyPr/>
          <a:lstStyle/>
          <a:p>
            <a:pPr marL="0" indent="0">
              <a:buNone/>
            </a:pPr>
            <a:r>
              <a:rPr lang="en-US" dirty="0"/>
              <a:t>Slots</a:t>
            </a:r>
          </a:p>
          <a:p>
            <a:r>
              <a:rPr lang="en-US" dirty="0"/>
              <a:t>Add slots to a dialog node to gather multiple pieces of information from a user within that node. </a:t>
            </a:r>
          </a:p>
          <a:p>
            <a:r>
              <a:rPr lang="en-US" dirty="0"/>
              <a:t>Slots collect information at the user’s pace. Details that the user provides are saved, and the service asks only for the details that the user did not provide.</a:t>
            </a:r>
          </a:p>
          <a:p>
            <a:r>
              <a:rPr lang="en-US" dirty="0"/>
              <a:t>Example: User-provided values for multiple slots in one input.</a:t>
            </a:r>
          </a:p>
        </p:txBody>
      </p:sp>
      <p:pic>
        <p:nvPicPr>
          <p:cNvPr id="8" name="Picture 7">
            <a:extLst>
              <a:ext uri="{FF2B5EF4-FFF2-40B4-BE49-F238E27FC236}">
                <a16:creationId xmlns:a16="http://schemas.microsoft.com/office/drawing/2014/main" id="{0EA20F8D-BF52-4E5A-8230-88C2B7CA8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512" y="3741546"/>
            <a:ext cx="6692561" cy="2816316"/>
          </a:xfrm>
          <a:prstGeom prst="rect">
            <a:avLst/>
          </a:prstGeom>
          <a:ln w="12700">
            <a:solidFill>
              <a:srgbClr val="008ABF"/>
            </a:solidFill>
          </a:ln>
        </p:spPr>
      </p:pic>
      <p:sp>
        <p:nvSpPr>
          <p:cNvPr id="5" name="Footer Placeholder 4">
            <a:extLst>
              <a:ext uri="{FF2B5EF4-FFF2-40B4-BE49-F238E27FC236}">
                <a16:creationId xmlns:a16="http://schemas.microsoft.com/office/drawing/2014/main" id="{9CBE8A20-E426-FA43-3E1B-355A0B0097C5}"/>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327106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Dialog flow</a:t>
            </a:r>
          </a:p>
        </p:txBody>
      </p:sp>
      <p:sp>
        <p:nvSpPr>
          <p:cNvPr id="3" name="Content Placeholder 2"/>
          <p:cNvSpPr>
            <a:spLocks noGrp="1"/>
          </p:cNvSpPr>
          <p:nvPr>
            <p:ph idx="1"/>
          </p:nvPr>
        </p:nvSpPr>
        <p:spPr>
          <a:xfrm>
            <a:off x="208800" y="1164168"/>
            <a:ext cx="11641455" cy="5513832"/>
          </a:xfrm>
        </p:spPr>
        <p:txBody>
          <a:bodyPr/>
          <a:lstStyle/>
          <a:p>
            <a:pPr marL="0" indent="0">
              <a:buNone/>
            </a:pPr>
            <a:r>
              <a:rPr lang="en-GB" dirty="0"/>
              <a:t>Dialog flow</a:t>
            </a:r>
          </a:p>
          <a:p>
            <a:r>
              <a:rPr lang="en-GB" dirty="0"/>
              <a:t>The dialog standard flow is processed from top to bottom and left to right.</a:t>
            </a:r>
          </a:p>
          <a:p>
            <a:r>
              <a:rPr lang="en-GB" dirty="0"/>
              <a:t>Triggered by a successful condition. </a:t>
            </a:r>
          </a:p>
          <a:p>
            <a:r>
              <a:rPr lang="en-GB" dirty="0"/>
              <a:t>It ends when it reaches the last node in the branch that it is following. </a:t>
            </a:r>
          </a:p>
          <a:p>
            <a:endParaRPr lang="en-GB" dirty="0"/>
          </a:p>
        </p:txBody>
      </p:sp>
      <p:pic>
        <p:nvPicPr>
          <p:cNvPr id="6" name="Picture 5" descr="https://developer.ibm.com/africa/wp-content/uploads/sites/145/2017/10/word-image-289.png">
            <a:extLst>
              <a:ext uri="{FF2B5EF4-FFF2-40B4-BE49-F238E27FC236}">
                <a16:creationId xmlns:a16="http://schemas.microsoft.com/office/drawing/2014/main" id="{0B92618A-B9A0-4AC2-8408-D60E01F589D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59752" y="3627682"/>
            <a:ext cx="5485856" cy="2890995"/>
          </a:xfrm>
          <a:prstGeom prst="rect">
            <a:avLst/>
          </a:prstGeom>
          <a:noFill/>
          <a:ln>
            <a:noFill/>
          </a:ln>
        </p:spPr>
      </p:pic>
      <p:sp>
        <p:nvSpPr>
          <p:cNvPr id="4" name="TextBox 3"/>
          <p:cNvSpPr txBox="1"/>
          <p:nvPr/>
        </p:nvSpPr>
        <p:spPr>
          <a:xfrm>
            <a:off x="3843337" y="4927999"/>
            <a:ext cx="591829" cy="261610"/>
          </a:xfrm>
          <a:prstGeom prst="rect">
            <a:avLst/>
          </a:prstGeom>
          <a:solidFill>
            <a:schemeClr val="bg1"/>
          </a:solidFill>
        </p:spPr>
        <p:txBody>
          <a:bodyPr wrap="none" rtlCol="0">
            <a:spAutoFit/>
          </a:bodyPr>
          <a:lstStyle/>
          <a:p>
            <a:r>
              <a:rPr lang="en-US" sz="1100" b="1" dirty="0">
                <a:solidFill>
                  <a:schemeClr val="accent5">
                    <a:lumMod val="50000"/>
                  </a:schemeClr>
                </a:solidFill>
              </a:rPr>
              <a:t>Match</a:t>
            </a:r>
          </a:p>
        </p:txBody>
      </p:sp>
      <p:sp>
        <p:nvSpPr>
          <p:cNvPr id="7" name="TextBox 6"/>
          <p:cNvSpPr txBox="1"/>
          <p:nvPr/>
        </p:nvSpPr>
        <p:spPr>
          <a:xfrm>
            <a:off x="3575652" y="3627682"/>
            <a:ext cx="926748" cy="246221"/>
          </a:xfrm>
          <a:prstGeom prst="rect">
            <a:avLst/>
          </a:prstGeom>
          <a:solidFill>
            <a:schemeClr val="bg1"/>
          </a:solidFill>
        </p:spPr>
        <p:txBody>
          <a:bodyPr wrap="square" rtlCol="0">
            <a:spAutoFit/>
          </a:bodyPr>
          <a:lstStyle/>
          <a:p>
            <a:r>
              <a:rPr lang="en-US" sz="1000" dirty="0"/>
              <a:t>User input </a:t>
            </a:r>
          </a:p>
        </p:txBody>
      </p:sp>
      <p:sp>
        <p:nvSpPr>
          <p:cNvPr id="8" name="Footer Placeholder 7">
            <a:extLst>
              <a:ext uri="{FF2B5EF4-FFF2-40B4-BE49-F238E27FC236}">
                <a16:creationId xmlns:a16="http://schemas.microsoft.com/office/drawing/2014/main" id="{37539E20-C07B-F2FC-75E6-7F70EFD29C17}"/>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798535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Watson Assistant components (cont.)</a:t>
            </a:r>
          </a:p>
        </p:txBody>
      </p:sp>
      <p:sp>
        <p:nvSpPr>
          <p:cNvPr id="3" name="Content Placeholder 2"/>
          <p:cNvSpPr>
            <a:spLocks noGrp="1"/>
          </p:cNvSpPr>
          <p:nvPr>
            <p:ph idx="1"/>
          </p:nvPr>
        </p:nvSpPr>
        <p:spPr>
          <a:xfrm>
            <a:off x="208800" y="1164168"/>
            <a:ext cx="11641455" cy="5513832"/>
          </a:xfrm>
        </p:spPr>
        <p:txBody>
          <a:bodyPr/>
          <a:lstStyle/>
          <a:p>
            <a:r>
              <a:rPr lang="en-GB" dirty="0"/>
              <a:t>Dialog depiction</a:t>
            </a:r>
          </a:p>
          <a:p>
            <a:endParaRPr lang="en-GB" dirty="0"/>
          </a:p>
        </p:txBody>
      </p:sp>
      <p:pic>
        <p:nvPicPr>
          <p:cNvPr id="11" name="Picture 10">
            <a:extLst>
              <a:ext uri="{FF2B5EF4-FFF2-40B4-BE49-F238E27FC236}">
                <a16:creationId xmlns:a16="http://schemas.microsoft.com/office/drawing/2014/main" id="{2657192B-DE47-4EF4-B7D3-29D155D2F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343" y="1627798"/>
            <a:ext cx="8677011" cy="4924203"/>
          </a:xfrm>
          <a:prstGeom prst="rect">
            <a:avLst/>
          </a:prstGeom>
        </p:spPr>
      </p:pic>
      <p:sp>
        <p:nvSpPr>
          <p:cNvPr id="4" name="Footer Placeholder 3">
            <a:extLst>
              <a:ext uri="{FF2B5EF4-FFF2-40B4-BE49-F238E27FC236}">
                <a16:creationId xmlns:a16="http://schemas.microsoft.com/office/drawing/2014/main" id="{DBDA6B7C-5893-9BA4-F0EC-5D1078D732CA}"/>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167894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Switching the experience</a:t>
            </a:r>
          </a:p>
        </p:txBody>
      </p:sp>
      <p:sp>
        <p:nvSpPr>
          <p:cNvPr id="3" name="Content Placeholder 2"/>
          <p:cNvSpPr>
            <a:spLocks noGrp="1"/>
          </p:cNvSpPr>
          <p:nvPr>
            <p:ph idx="1"/>
          </p:nvPr>
        </p:nvSpPr>
        <p:spPr>
          <a:xfrm>
            <a:off x="208799" y="1164168"/>
            <a:ext cx="6582489" cy="5513832"/>
          </a:xfrm>
        </p:spPr>
        <p:txBody>
          <a:bodyPr/>
          <a:lstStyle/>
          <a:p>
            <a:r>
              <a:rPr lang="en-US" dirty="0"/>
              <a:t>You can switch back and forth between the new experience and the classic experience.</a:t>
            </a:r>
          </a:p>
          <a:p>
            <a:r>
              <a:rPr lang="en-US" dirty="0"/>
              <a:t>To switch between the new and classic experiences, following these steps:</a:t>
            </a:r>
          </a:p>
          <a:p>
            <a:pPr marL="457200" indent="-457200">
              <a:buFont typeface="+mj-lt"/>
              <a:buAutoNum type="arabicPeriod"/>
            </a:pPr>
            <a:r>
              <a:rPr lang="en-US" dirty="0"/>
              <a:t>From the Watson Assistant interface, click the Manage icon      to open your account menu.</a:t>
            </a:r>
          </a:p>
          <a:p>
            <a:pPr marL="457200" indent="-457200">
              <a:buFont typeface="+mj-lt"/>
              <a:buAutoNum type="arabicPeriod"/>
            </a:pPr>
            <a:r>
              <a:rPr lang="en-US" dirty="0"/>
              <a:t>Select </a:t>
            </a:r>
            <a:r>
              <a:rPr lang="en-US" b="1" dirty="0"/>
              <a:t>Switch to classic experience </a:t>
            </a:r>
            <a:r>
              <a:rPr lang="en-US" dirty="0"/>
              <a:t>or </a:t>
            </a:r>
            <a:r>
              <a:rPr lang="en-US" b="1" dirty="0"/>
              <a:t>Switch to new experience</a:t>
            </a:r>
            <a:r>
              <a:rPr lang="en-US" dirty="0"/>
              <a:t> from the account menu.</a:t>
            </a:r>
          </a:p>
        </p:txBody>
      </p:sp>
      <p:pic>
        <p:nvPicPr>
          <p:cNvPr id="7" name="Picture 6">
            <a:extLst>
              <a:ext uri="{FF2B5EF4-FFF2-40B4-BE49-F238E27FC236}">
                <a16:creationId xmlns:a16="http://schemas.microsoft.com/office/drawing/2014/main" id="{F333C2BC-EF25-42E1-93AB-24BAF1FFFD67}"/>
              </a:ext>
            </a:extLst>
          </p:cNvPr>
          <p:cNvPicPr>
            <a:picLocks noChangeAspect="1"/>
          </p:cNvPicPr>
          <p:nvPr/>
        </p:nvPicPr>
        <p:blipFill>
          <a:blip r:embed="rId3"/>
          <a:stretch>
            <a:fillRect/>
          </a:stretch>
        </p:blipFill>
        <p:spPr>
          <a:xfrm>
            <a:off x="6910753" y="1147454"/>
            <a:ext cx="2102189" cy="5427166"/>
          </a:xfrm>
          <a:prstGeom prst="rect">
            <a:avLst/>
          </a:prstGeom>
        </p:spPr>
      </p:pic>
      <p:pic>
        <p:nvPicPr>
          <p:cNvPr id="9" name="Picture 8">
            <a:extLst>
              <a:ext uri="{FF2B5EF4-FFF2-40B4-BE49-F238E27FC236}">
                <a16:creationId xmlns:a16="http://schemas.microsoft.com/office/drawing/2014/main" id="{75390508-4C8D-48CF-A5A2-D1E2F3F99C8F}"/>
              </a:ext>
            </a:extLst>
          </p:cNvPr>
          <p:cNvPicPr>
            <a:picLocks noChangeAspect="1"/>
          </p:cNvPicPr>
          <p:nvPr/>
        </p:nvPicPr>
        <p:blipFill>
          <a:blip r:embed="rId4"/>
          <a:stretch>
            <a:fillRect/>
          </a:stretch>
        </p:blipFill>
        <p:spPr>
          <a:xfrm>
            <a:off x="9132406" y="1165799"/>
            <a:ext cx="2847619" cy="5390476"/>
          </a:xfrm>
          <a:prstGeom prst="rect">
            <a:avLst/>
          </a:prstGeom>
        </p:spPr>
      </p:pic>
      <p:pic>
        <p:nvPicPr>
          <p:cNvPr id="11" name="Picture 10">
            <a:extLst>
              <a:ext uri="{FF2B5EF4-FFF2-40B4-BE49-F238E27FC236}">
                <a16:creationId xmlns:a16="http://schemas.microsoft.com/office/drawing/2014/main" id="{6DAED711-D289-4DF8-B85A-A065AD70740A}"/>
              </a:ext>
            </a:extLst>
          </p:cNvPr>
          <p:cNvPicPr>
            <a:picLocks noChangeAspect="1"/>
          </p:cNvPicPr>
          <p:nvPr/>
        </p:nvPicPr>
        <p:blipFill>
          <a:blip r:embed="rId5"/>
          <a:stretch>
            <a:fillRect/>
          </a:stretch>
        </p:blipFill>
        <p:spPr>
          <a:xfrm>
            <a:off x="2077043" y="3142144"/>
            <a:ext cx="276190" cy="266667"/>
          </a:xfrm>
          <a:prstGeom prst="rect">
            <a:avLst/>
          </a:prstGeom>
        </p:spPr>
      </p:pic>
      <p:sp>
        <p:nvSpPr>
          <p:cNvPr id="5" name="Footer Placeholder 4">
            <a:extLst>
              <a:ext uri="{FF2B5EF4-FFF2-40B4-BE49-F238E27FC236}">
                <a16:creationId xmlns:a16="http://schemas.microsoft.com/office/drawing/2014/main" id="{EF467347-3DA5-FF06-2261-CD2A1A51BBED}"/>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78159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About Watson Assistant experiences</a:t>
            </a:r>
          </a:p>
        </p:txBody>
      </p:sp>
      <p:sp>
        <p:nvSpPr>
          <p:cNvPr id="3" name="Content Placeholder 2"/>
          <p:cNvSpPr>
            <a:spLocks noGrp="1"/>
          </p:cNvSpPr>
          <p:nvPr>
            <p:ph idx="1"/>
          </p:nvPr>
        </p:nvSpPr>
        <p:spPr>
          <a:xfrm>
            <a:off x="208800" y="1164168"/>
            <a:ext cx="11641455" cy="5513832"/>
          </a:xfrm>
        </p:spPr>
        <p:txBody>
          <a:bodyPr/>
          <a:lstStyle/>
          <a:p>
            <a:r>
              <a:rPr lang="en-US" dirty="0"/>
              <a:t>Use IBM Watson Assistant to build your own branded live chatbot, which is known as an </a:t>
            </a:r>
            <a:r>
              <a:rPr lang="en-US" i="1" dirty="0"/>
              <a:t>assistant</a:t>
            </a:r>
            <a:r>
              <a:rPr lang="en-US" dirty="0"/>
              <a:t>, into any device, application, or channel. </a:t>
            </a:r>
          </a:p>
          <a:p>
            <a:r>
              <a:rPr lang="en-US" dirty="0"/>
              <a:t>Watson Assistant provides two experiences to build assistants:</a:t>
            </a:r>
          </a:p>
          <a:p>
            <a:pPr lvl="1"/>
            <a:r>
              <a:rPr lang="en-US" dirty="0"/>
              <a:t>New Watson Assistant experience</a:t>
            </a:r>
          </a:p>
          <a:p>
            <a:pPr lvl="1"/>
            <a:r>
              <a:rPr lang="en-US" dirty="0"/>
              <a:t>Classic Watson Assistant experience</a:t>
            </a:r>
          </a:p>
          <a:p>
            <a:endParaRPr lang="en-GB" dirty="0"/>
          </a:p>
        </p:txBody>
      </p:sp>
      <p:sp>
        <p:nvSpPr>
          <p:cNvPr id="4" name="Footer Placeholder 3">
            <a:extLst>
              <a:ext uri="{FF2B5EF4-FFF2-40B4-BE49-F238E27FC236}">
                <a16:creationId xmlns:a16="http://schemas.microsoft.com/office/drawing/2014/main" id="{55F4D76F-D758-B68F-2BF7-2FD1378899B1}"/>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370864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r>
              <a:rPr lang="en-US" dirty="0"/>
              <a:t>Migrating to the new experience</a:t>
            </a:r>
          </a:p>
        </p:txBody>
      </p:sp>
      <p:sp>
        <p:nvSpPr>
          <p:cNvPr id="2" name="Text Placeholder 1" hidden="1">
            <a:extLst>
              <a:ext uri="{FF2B5EF4-FFF2-40B4-BE49-F238E27FC236}">
                <a16:creationId xmlns:a16="http://schemas.microsoft.com/office/drawing/2014/main" id="{ED2816A4-42DD-48D0-965C-5A8A3D2713FE}"/>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D8EE52F0-EE4D-581D-0273-CC4BE72ADC57}"/>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3442819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US" dirty="0"/>
              <a:t>Deciding which experience to use</a:t>
            </a:r>
            <a:endParaRPr lang="en-GB" dirty="0"/>
          </a:p>
        </p:txBody>
      </p:sp>
      <p:sp>
        <p:nvSpPr>
          <p:cNvPr id="3" name="Content Placeholder 2"/>
          <p:cNvSpPr>
            <a:spLocks noGrp="1"/>
          </p:cNvSpPr>
          <p:nvPr>
            <p:ph idx="1"/>
          </p:nvPr>
        </p:nvSpPr>
        <p:spPr>
          <a:xfrm>
            <a:off x="208800" y="1164168"/>
            <a:ext cx="11641455" cy="5513832"/>
          </a:xfrm>
        </p:spPr>
        <p:txBody>
          <a:bodyPr/>
          <a:lstStyle/>
          <a:p>
            <a:r>
              <a:rPr lang="en-US" dirty="0"/>
              <a:t>If you are using a Watson Assistance instance that you created before October 2021 , you might still be using the classic Watson Assistant experience.</a:t>
            </a:r>
          </a:p>
          <a:p>
            <a:r>
              <a:rPr lang="en-US" dirty="0"/>
              <a:t>Consider the following questions to decide which experience you want to use:</a:t>
            </a:r>
          </a:p>
          <a:p>
            <a:pPr lvl="1"/>
            <a:r>
              <a:rPr lang="en-US" dirty="0"/>
              <a:t>Do you want to build a new actions-based assistant?</a:t>
            </a:r>
          </a:p>
          <a:p>
            <a:pPr lvl="2"/>
            <a:r>
              <a:rPr lang="en-US" dirty="0"/>
              <a:t>The new experience provides a simplified user interface that was designed around actions, and an improved deployment process</a:t>
            </a:r>
          </a:p>
          <a:p>
            <a:pPr lvl="1"/>
            <a:r>
              <a:rPr lang="en-US" dirty="0"/>
              <a:t>Are you working on an existing assistant built in the classic Watson Assistant?</a:t>
            </a:r>
          </a:p>
          <a:p>
            <a:pPr lvl="2"/>
            <a:r>
              <a:rPr lang="en-US" dirty="0"/>
              <a:t>If you have a dialog-based assistant, consider migrating it to the new experience so you can take advantage of the new process for publishing and deploying your assistant.</a:t>
            </a:r>
          </a:p>
          <a:p>
            <a:pPr lvl="1"/>
            <a:r>
              <a:rPr lang="en-US" dirty="0"/>
              <a:t>Do you want to convert an existing dialog-based assistant to use actions?</a:t>
            </a:r>
          </a:p>
          <a:p>
            <a:pPr lvl="2"/>
            <a:r>
              <a:rPr lang="en-US" dirty="0"/>
              <a:t>If you have a dialog-based assistant, but you want to reimplement it to use actions instead, start by migrating it to the new experience. You can then start to use actions alongside your dialog, and you can replace your dialog nodes with actions at your own pace.</a:t>
            </a:r>
          </a:p>
          <a:p>
            <a:pPr lvl="2"/>
            <a:endParaRPr lang="en-US" dirty="0"/>
          </a:p>
          <a:p>
            <a:pPr lvl="1"/>
            <a:endParaRPr lang="en-US" dirty="0"/>
          </a:p>
        </p:txBody>
      </p:sp>
      <p:sp>
        <p:nvSpPr>
          <p:cNvPr id="5" name="Footer Placeholder 4">
            <a:extLst>
              <a:ext uri="{FF2B5EF4-FFF2-40B4-BE49-F238E27FC236}">
                <a16:creationId xmlns:a16="http://schemas.microsoft.com/office/drawing/2014/main" id="{1A6D5226-8E00-0034-B3F4-D1208CB97AD4}"/>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4134805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050-B0DA-43D9-B866-1CD21959B612}"/>
              </a:ext>
            </a:extLst>
          </p:cNvPr>
          <p:cNvSpPr>
            <a:spLocks noGrp="1"/>
          </p:cNvSpPr>
          <p:nvPr>
            <p:ph type="title"/>
          </p:nvPr>
        </p:nvSpPr>
        <p:spPr>
          <a:xfrm>
            <a:off x="208800" y="180000"/>
            <a:ext cx="11641455" cy="860400"/>
          </a:xfrm>
        </p:spPr>
        <p:txBody>
          <a:bodyPr/>
          <a:lstStyle/>
          <a:p>
            <a:r>
              <a:rPr lang="en-US" dirty="0"/>
              <a:t>Migrating intents and entities</a:t>
            </a:r>
          </a:p>
        </p:txBody>
      </p:sp>
      <p:sp>
        <p:nvSpPr>
          <p:cNvPr id="3" name="Content Placeholder 2">
            <a:extLst>
              <a:ext uri="{FF2B5EF4-FFF2-40B4-BE49-F238E27FC236}">
                <a16:creationId xmlns:a16="http://schemas.microsoft.com/office/drawing/2014/main" id="{032806A8-C5D8-449E-8226-CDD2F125A815}"/>
              </a:ext>
            </a:extLst>
          </p:cNvPr>
          <p:cNvSpPr>
            <a:spLocks noGrp="1"/>
          </p:cNvSpPr>
          <p:nvPr>
            <p:ph idx="1"/>
          </p:nvPr>
        </p:nvSpPr>
        <p:spPr>
          <a:xfrm>
            <a:off x="208800" y="1164168"/>
            <a:ext cx="11641455" cy="5513832"/>
          </a:xfrm>
        </p:spPr>
        <p:txBody>
          <a:bodyPr/>
          <a:lstStyle/>
          <a:p>
            <a:r>
              <a:rPr lang="en-US" dirty="0"/>
              <a:t>You can migrate your intents and entities from the classic Watson Assistant experience to the new Watson Assistant experience. </a:t>
            </a:r>
          </a:p>
          <a:p>
            <a:r>
              <a:rPr lang="en-US" dirty="0"/>
              <a:t>In the new experience, intents are known as example phrases in an action</a:t>
            </a:r>
          </a:p>
          <a:p>
            <a:r>
              <a:rPr lang="en-US" dirty="0"/>
              <a:t>In the new experience, entities are known as saved customer responses.</a:t>
            </a:r>
          </a:p>
          <a:p>
            <a:r>
              <a:rPr lang="en-US" dirty="0"/>
              <a:t>Downloading intents</a:t>
            </a:r>
          </a:p>
          <a:p>
            <a:pPr lvl="1"/>
            <a:r>
              <a:rPr lang="en-US" dirty="0"/>
              <a:t>You can download an intent to a CSV file, so you can then upload and reuse the examples as example phrases in the new Watson Assistant experience.</a:t>
            </a:r>
          </a:p>
          <a:p>
            <a:r>
              <a:rPr lang="en-US" dirty="0"/>
              <a:t>Downloading entities</a:t>
            </a:r>
          </a:p>
          <a:p>
            <a:pPr lvl="1"/>
            <a:r>
              <a:rPr lang="en-US" dirty="0"/>
              <a:t>You can download entities to a CSV file, so you can then upload and reuse them as saved customer responses in the new Watson Assistant experience.</a:t>
            </a:r>
          </a:p>
        </p:txBody>
      </p:sp>
      <p:sp>
        <p:nvSpPr>
          <p:cNvPr id="5" name="Footer Placeholder 4">
            <a:extLst>
              <a:ext uri="{FF2B5EF4-FFF2-40B4-BE49-F238E27FC236}">
                <a16:creationId xmlns:a16="http://schemas.microsoft.com/office/drawing/2014/main" id="{FF1652C9-F488-5EBC-1D2B-058C5BD144D4}"/>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820116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Activating dialog</a:t>
            </a:r>
          </a:p>
        </p:txBody>
      </p:sp>
      <p:sp>
        <p:nvSpPr>
          <p:cNvPr id="3" name="Content Placeholder 2"/>
          <p:cNvSpPr>
            <a:spLocks noGrp="1"/>
          </p:cNvSpPr>
          <p:nvPr>
            <p:ph idx="1"/>
          </p:nvPr>
        </p:nvSpPr>
        <p:spPr>
          <a:xfrm>
            <a:off x="208799" y="1164168"/>
            <a:ext cx="5052313" cy="5513832"/>
          </a:xfrm>
        </p:spPr>
        <p:txBody>
          <a:bodyPr/>
          <a:lstStyle/>
          <a:p>
            <a:r>
              <a:rPr lang="en-US" dirty="0"/>
              <a:t>To use an existing dialog skill, activate the dialog feature in your assistant.</a:t>
            </a:r>
          </a:p>
          <a:p>
            <a:r>
              <a:rPr lang="en-US" dirty="0"/>
              <a:t>To activate the dialog feature in the new experience:</a:t>
            </a:r>
          </a:p>
          <a:p>
            <a:pPr marL="685800" lvl="1" indent="-457200">
              <a:buFont typeface="+mj-lt"/>
              <a:buAutoNum type="arabicPeriod"/>
            </a:pPr>
            <a:r>
              <a:rPr lang="en-US" dirty="0"/>
              <a:t>Create or open an assistant where you want to use a dialog as the primary conversation with users.</a:t>
            </a:r>
          </a:p>
          <a:p>
            <a:pPr marL="685800" lvl="1" indent="-457200">
              <a:buFont typeface="+mj-lt"/>
              <a:buAutoNum type="arabicPeriod"/>
            </a:pPr>
            <a:r>
              <a:rPr lang="en-US" dirty="0"/>
              <a:t>Open </a:t>
            </a:r>
            <a:r>
              <a:rPr lang="en-US" b="1" dirty="0"/>
              <a:t>Assistant settings</a:t>
            </a:r>
            <a:r>
              <a:rPr lang="en-US" dirty="0"/>
              <a:t>.</a:t>
            </a:r>
          </a:p>
          <a:p>
            <a:pPr marL="685800" lvl="1" indent="-457200">
              <a:buFont typeface="+mj-lt"/>
              <a:buAutoNum type="arabicPeriod"/>
            </a:pPr>
            <a:r>
              <a:rPr lang="en-US" dirty="0"/>
              <a:t>Click </a:t>
            </a:r>
            <a:r>
              <a:rPr lang="en-US" b="1" dirty="0"/>
              <a:t>Activate dialog</a:t>
            </a:r>
            <a:r>
              <a:rPr lang="en-US" dirty="0"/>
              <a:t>.</a:t>
            </a:r>
          </a:p>
          <a:p>
            <a:pPr marL="685800" lvl="1" indent="-457200">
              <a:buFont typeface="+mj-lt"/>
              <a:buAutoNum type="arabicPeriod"/>
            </a:pPr>
            <a:r>
              <a:rPr lang="en-US" dirty="0"/>
              <a:t>In the confirmation that displays, </a:t>
            </a:r>
            <a:br>
              <a:rPr lang="en-US" dirty="0"/>
            </a:br>
            <a:r>
              <a:rPr lang="en-US" dirty="0"/>
              <a:t>click </a:t>
            </a:r>
            <a:r>
              <a:rPr lang="en-US" b="1" dirty="0"/>
              <a:t>Activate dialog </a:t>
            </a:r>
            <a:r>
              <a:rPr lang="en-US" dirty="0"/>
              <a:t>again.</a:t>
            </a:r>
            <a:endParaRPr lang="en-GB" dirty="0"/>
          </a:p>
        </p:txBody>
      </p:sp>
      <p:pic>
        <p:nvPicPr>
          <p:cNvPr id="6" name="Picture 5" descr="Graphical user interface, text, application, email, Teams&#10;&#10;Description automatically generated">
            <a:extLst>
              <a:ext uri="{FF2B5EF4-FFF2-40B4-BE49-F238E27FC236}">
                <a16:creationId xmlns:a16="http://schemas.microsoft.com/office/drawing/2014/main" id="{72C19F3C-FDEE-4135-B077-AE2600D66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825" y="1168771"/>
            <a:ext cx="6477000" cy="259080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4D5301A-7C65-4F80-B80B-2A8262BBB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9358" y="3989553"/>
            <a:ext cx="7289494" cy="1881160"/>
          </a:xfrm>
          <a:prstGeom prst="rect">
            <a:avLst/>
          </a:prstGeom>
        </p:spPr>
      </p:pic>
      <p:pic>
        <p:nvPicPr>
          <p:cNvPr id="10" name="Picture 9">
            <a:extLst>
              <a:ext uri="{FF2B5EF4-FFF2-40B4-BE49-F238E27FC236}">
                <a16:creationId xmlns:a16="http://schemas.microsoft.com/office/drawing/2014/main" id="{071196B3-8AC0-431C-B75D-8850CD2476A4}"/>
              </a:ext>
            </a:extLst>
          </p:cNvPr>
          <p:cNvPicPr>
            <a:picLocks noChangeAspect="1"/>
          </p:cNvPicPr>
          <p:nvPr/>
        </p:nvPicPr>
        <p:blipFill>
          <a:blip r:embed="rId5"/>
          <a:stretch>
            <a:fillRect/>
          </a:stretch>
        </p:blipFill>
        <p:spPr>
          <a:xfrm>
            <a:off x="3837003" y="3659571"/>
            <a:ext cx="561642" cy="453634"/>
          </a:xfrm>
          <a:prstGeom prst="rect">
            <a:avLst/>
          </a:prstGeom>
        </p:spPr>
      </p:pic>
      <p:sp>
        <p:nvSpPr>
          <p:cNvPr id="5" name="Footer Placeholder 4">
            <a:extLst>
              <a:ext uri="{FF2B5EF4-FFF2-40B4-BE49-F238E27FC236}">
                <a16:creationId xmlns:a16="http://schemas.microsoft.com/office/drawing/2014/main" id="{92A8C42B-380D-ABE5-3325-196042E5ED9D}"/>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932365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Migrating skills</a:t>
            </a:r>
          </a:p>
        </p:txBody>
      </p:sp>
      <p:sp>
        <p:nvSpPr>
          <p:cNvPr id="3" name="Content Placeholder 2"/>
          <p:cNvSpPr>
            <a:spLocks noGrp="1"/>
          </p:cNvSpPr>
          <p:nvPr>
            <p:ph idx="1"/>
          </p:nvPr>
        </p:nvSpPr>
        <p:spPr>
          <a:xfrm>
            <a:off x="208799" y="1164168"/>
            <a:ext cx="7437705" cy="5513832"/>
          </a:xfrm>
        </p:spPr>
        <p:txBody>
          <a:bodyPr/>
          <a:lstStyle/>
          <a:p>
            <a:r>
              <a:rPr lang="en-US" dirty="0"/>
              <a:t>Once the dialog feature is activated, you can start a new dialog conversation from scratch. Or if you have an existing dialog skill, you can migrate it to the new Watson Assistant.</a:t>
            </a:r>
          </a:p>
          <a:p>
            <a:r>
              <a:rPr lang="en-US" dirty="0"/>
              <a:t>To migrate an existing dialog skill:</a:t>
            </a:r>
          </a:p>
          <a:p>
            <a:pPr marL="685800" lvl="1" indent="-457200">
              <a:buFont typeface="+mj-lt"/>
              <a:buAutoNum type="arabicPeriod"/>
            </a:pPr>
            <a:r>
              <a:rPr lang="en-US" dirty="0"/>
              <a:t>Use the classic experience to download your dialog skill in JSON format.</a:t>
            </a:r>
          </a:p>
          <a:p>
            <a:pPr marL="685800" lvl="1" indent="-457200">
              <a:buFont typeface="+mj-lt"/>
              <a:buAutoNum type="arabicPeriod"/>
            </a:pPr>
            <a:r>
              <a:rPr lang="en-US" dirty="0"/>
              <a:t>In the new Watson Assistant, open the </a:t>
            </a:r>
            <a:r>
              <a:rPr lang="en-US" b="1" dirty="0"/>
              <a:t>Dialog</a:t>
            </a:r>
            <a:r>
              <a:rPr lang="en-US" dirty="0"/>
              <a:t> page.</a:t>
            </a:r>
          </a:p>
          <a:p>
            <a:pPr marL="685800" lvl="1" indent="-457200">
              <a:buFont typeface="+mj-lt"/>
              <a:buAutoNum type="arabicPeriod"/>
            </a:pPr>
            <a:r>
              <a:rPr lang="en-US" dirty="0"/>
              <a:t>In </a:t>
            </a:r>
            <a:r>
              <a:rPr lang="en-US" i="1" dirty="0"/>
              <a:t>Options</a:t>
            </a:r>
            <a:r>
              <a:rPr lang="en-US" dirty="0"/>
              <a:t>, choose </a:t>
            </a:r>
            <a:r>
              <a:rPr lang="en-US" b="1" dirty="0"/>
              <a:t>Upload / Download</a:t>
            </a:r>
            <a:r>
              <a:rPr lang="en-US" dirty="0"/>
              <a:t>.</a:t>
            </a:r>
          </a:p>
          <a:p>
            <a:pPr marL="685800" lvl="1" indent="-457200">
              <a:buFont typeface="+mj-lt"/>
              <a:buAutoNum type="arabicPeriod"/>
            </a:pPr>
            <a:r>
              <a:rPr lang="en-US" dirty="0"/>
              <a:t>On the </a:t>
            </a:r>
            <a:r>
              <a:rPr lang="en-US" i="1" dirty="0"/>
              <a:t>Upload</a:t>
            </a:r>
            <a:r>
              <a:rPr lang="en-US" dirty="0"/>
              <a:t> tab, upload the JSON file for your dialog skill.</a:t>
            </a:r>
            <a:endParaRPr lang="en-GB" dirty="0"/>
          </a:p>
        </p:txBody>
      </p:sp>
      <p:pic>
        <p:nvPicPr>
          <p:cNvPr id="7" name="Picture 6" descr="Graphical user interface, application&#10;&#10;Description automatically generated">
            <a:extLst>
              <a:ext uri="{FF2B5EF4-FFF2-40B4-BE49-F238E27FC236}">
                <a16:creationId xmlns:a16="http://schemas.microsoft.com/office/drawing/2014/main" id="{BAA89C1B-8D81-4D17-9A25-BEBD45AFE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3543" y="1204912"/>
            <a:ext cx="2756711" cy="5276164"/>
          </a:xfrm>
          <a:prstGeom prst="rect">
            <a:avLst/>
          </a:prstGeom>
        </p:spPr>
      </p:pic>
      <p:sp>
        <p:nvSpPr>
          <p:cNvPr id="5" name="Footer Placeholder 4">
            <a:extLst>
              <a:ext uri="{FF2B5EF4-FFF2-40B4-BE49-F238E27FC236}">
                <a16:creationId xmlns:a16="http://schemas.microsoft.com/office/drawing/2014/main" id="{EFA57318-3036-E2DB-870D-F171FD651954}"/>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263033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Calling actions from a dialog</a:t>
            </a:r>
          </a:p>
        </p:txBody>
      </p:sp>
      <p:sp>
        <p:nvSpPr>
          <p:cNvPr id="3" name="Content Placeholder 2"/>
          <p:cNvSpPr>
            <a:spLocks noGrp="1"/>
          </p:cNvSpPr>
          <p:nvPr>
            <p:ph idx="1"/>
          </p:nvPr>
        </p:nvSpPr>
        <p:spPr/>
        <p:txBody>
          <a:bodyPr/>
          <a:lstStyle/>
          <a:p>
            <a:r>
              <a:rPr lang="en-US" dirty="0"/>
              <a:t>In the new Watson Assistant, you can use actions with your primary dialog conversation. </a:t>
            </a:r>
          </a:p>
          <a:p>
            <a:pPr lvl="1"/>
            <a:r>
              <a:rPr lang="en-US" dirty="0"/>
              <a:t>A dialog takes precedence over actions. </a:t>
            </a:r>
          </a:p>
          <a:p>
            <a:r>
              <a:rPr lang="en-US" dirty="0"/>
              <a:t>You can use actions to supplement a dialog-based conversation, but the dialog drives the conversation with users to match their requests.</a:t>
            </a:r>
          </a:p>
          <a:p>
            <a:r>
              <a:rPr lang="en-US" dirty="0"/>
              <a:t>A dialog node calls an action to perform a task and then return to the dialog. From a single dialog node, you can make a call to either a webhook or an action, not both. </a:t>
            </a:r>
          </a:p>
          <a:p>
            <a:r>
              <a:rPr lang="en-US" dirty="0"/>
              <a:t>Choose the approach that best suits your needs:</a:t>
            </a:r>
          </a:p>
          <a:p>
            <a:pPr lvl="1"/>
            <a:r>
              <a:rPr lang="en-US" dirty="0"/>
              <a:t>Call an </a:t>
            </a:r>
            <a:r>
              <a:rPr lang="en-US" i="1" dirty="0"/>
              <a:t>action</a:t>
            </a:r>
            <a:r>
              <a:rPr lang="en-US" dirty="0"/>
              <a:t> if you want to perform a discrete and self-contained task, and then return to the dialog to be ready to address any new user requests. </a:t>
            </a:r>
          </a:p>
          <a:p>
            <a:pPr lvl="2"/>
            <a:r>
              <a:rPr lang="en-US" dirty="0"/>
              <a:t>Data that is collected from the user during action processing must be stored as a session variable for it to be passed to the dialog.</a:t>
            </a:r>
          </a:p>
          <a:p>
            <a:pPr lvl="1"/>
            <a:r>
              <a:rPr lang="en-US" dirty="0"/>
              <a:t>Call a </a:t>
            </a:r>
            <a:r>
              <a:rPr lang="en-US" i="1" dirty="0"/>
              <a:t>webhook</a:t>
            </a:r>
            <a:r>
              <a:rPr lang="en-US" dirty="0"/>
              <a:t> if you want to send a request to a web service to complete a task and return a response that can be used later by this dialog. </a:t>
            </a:r>
          </a:p>
        </p:txBody>
      </p:sp>
      <p:sp>
        <p:nvSpPr>
          <p:cNvPr id="5" name="Footer Placeholder 4">
            <a:extLst>
              <a:ext uri="{FF2B5EF4-FFF2-40B4-BE49-F238E27FC236}">
                <a16:creationId xmlns:a16="http://schemas.microsoft.com/office/drawing/2014/main" id="{8655F266-9122-9C54-ED13-C559FA3F9191}"/>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2403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When to call an action from a dialog</a:t>
            </a:r>
          </a:p>
        </p:txBody>
      </p:sp>
      <p:sp>
        <p:nvSpPr>
          <p:cNvPr id="3" name="Content Placeholder 2"/>
          <p:cNvSpPr>
            <a:spLocks noGrp="1"/>
          </p:cNvSpPr>
          <p:nvPr>
            <p:ph idx="1"/>
          </p:nvPr>
        </p:nvSpPr>
        <p:spPr/>
        <p:txBody>
          <a:bodyPr/>
          <a:lstStyle/>
          <a:p>
            <a:pPr marL="0" indent="0">
              <a:buNone/>
            </a:pPr>
            <a:r>
              <a:rPr lang="en-US" dirty="0"/>
              <a:t>You might want to call an action from a dialog in the following scenarios:</a:t>
            </a:r>
          </a:p>
          <a:p>
            <a:r>
              <a:rPr lang="en-US" dirty="0"/>
              <a:t>You want to perform an action from multiple dialog threads.</a:t>
            </a:r>
          </a:p>
          <a:p>
            <a:pPr lvl="1"/>
            <a:r>
              <a:rPr lang="en-US" dirty="0"/>
              <a:t>For example, you want to ask customers how satisfied they are with your service. You can define a single action to check customer satisfaction and call it from multiple branch-ending dialog nodes.</a:t>
            </a:r>
          </a:p>
          <a:p>
            <a:r>
              <a:rPr lang="en-US" dirty="0"/>
              <a:t>You want to see how actions works.</a:t>
            </a:r>
          </a:p>
          <a:p>
            <a:pPr lvl="1"/>
            <a:r>
              <a:rPr lang="en-US" dirty="0"/>
              <a:t>In this scenario, you can pick an intent for the action to handle. If you plan for the action to be called from the dialog only, you can define the user examples for the intent that triggers the dialog node. </a:t>
            </a:r>
          </a:p>
          <a:p>
            <a:pPr lvl="1"/>
            <a:endParaRPr lang="en-US" dirty="0"/>
          </a:p>
          <a:p>
            <a:pPr lvl="1"/>
            <a:endParaRPr lang="en-US" dirty="0"/>
          </a:p>
          <a:p>
            <a:pPr marL="228600" lvl="1" indent="0">
              <a:buNone/>
            </a:pPr>
            <a:r>
              <a:rPr lang="en-US" dirty="0">
                <a:latin typeface="Arial" panose="020B0604020202020204" pitchFamily="34" charset="0"/>
              </a:rPr>
              <a:t>┌ Note ─────────────────</a:t>
            </a:r>
          </a:p>
          <a:p>
            <a:pPr marL="228600" lvl="1" indent="0">
              <a:buNone/>
            </a:pPr>
            <a:r>
              <a:rPr lang="en-US" dirty="0">
                <a:latin typeface="Arial" panose="020B0604020202020204" pitchFamily="34" charset="0"/>
              </a:rPr>
              <a:t>For step-by-step instructions, see “Adding a call to an action” at https://cloud.ibm.com/docs/watson-assistant?topic=watson-assistant-dialog-call-action#dialog-call-action-add</a:t>
            </a:r>
          </a:p>
          <a:p>
            <a:pPr marL="228600" lvl="1" indent="0">
              <a:buNone/>
            </a:pPr>
            <a:r>
              <a:rPr lang="en-US" dirty="0">
                <a:latin typeface="Arial" panose="020B0604020202020204" pitchFamily="34" charset="0"/>
              </a:rPr>
              <a:t>└────────────────────</a:t>
            </a:r>
            <a:endParaRPr lang="en-US" dirty="0"/>
          </a:p>
        </p:txBody>
      </p:sp>
      <p:sp>
        <p:nvSpPr>
          <p:cNvPr id="5" name="Footer Placeholder 4">
            <a:extLst>
              <a:ext uri="{FF2B5EF4-FFF2-40B4-BE49-F238E27FC236}">
                <a16:creationId xmlns:a16="http://schemas.microsoft.com/office/drawing/2014/main" id="{21F62044-DCFC-B365-A0D4-469BB8111189}"/>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67127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1200" y="630000"/>
            <a:ext cx="5544000" cy="4713525"/>
          </a:xfrm>
        </p:spPr>
        <p:txBody>
          <a:bodyPr/>
          <a:lstStyle/>
          <a:p>
            <a:r>
              <a:rPr lang="en-US" dirty="0"/>
              <a:t>Enriching the chatbot</a:t>
            </a:r>
          </a:p>
        </p:txBody>
      </p:sp>
      <p:sp>
        <p:nvSpPr>
          <p:cNvPr id="6" name="Text Placeholder 5">
            <a:extLst>
              <a:ext uri="{FF2B5EF4-FFF2-40B4-BE49-F238E27FC236}">
                <a16:creationId xmlns:a16="http://schemas.microsoft.com/office/drawing/2014/main" id="{3EA9DB46-88FC-4305-9C56-9DB0DFBEE360}"/>
              </a:ext>
            </a:extLst>
          </p:cNvPr>
          <p:cNvSpPr>
            <a:spLocks noGrp="1"/>
          </p:cNvSpPr>
          <p:nvPr>
            <p:ph type="body" sz="quarter" idx="12"/>
          </p:nvPr>
        </p:nvSpPr>
        <p:spPr/>
        <p:txBody>
          <a:bodyPr/>
          <a:lstStyle/>
          <a:p>
            <a:endParaRPr lang="en-US"/>
          </a:p>
        </p:txBody>
      </p:sp>
      <p:sp>
        <p:nvSpPr>
          <p:cNvPr id="2" name="Footer Placeholder 1">
            <a:extLst>
              <a:ext uri="{FF2B5EF4-FFF2-40B4-BE49-F238E27FC236}">
                <a16:creationId xmlns:a16="http://schemas.microsoft.com/office/drawing/2014/main" id="{E6116058-FB28-7BFE-11F0-D2380CBCADB6}"/>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624448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Persona</a:t>
            </a:r>
          </a:p>
        </p:txBody>
      </p:sp>
      <p:sp>
        <p:nvSpPr>
          <p:cNvPr id="3" name="Content Placeholder 2"/>
          <p:cNvSpPr>
            <a:spLocks noGrp="1"/>
          </p:cNvSpPr>
          <p:nvPr>
            <p:ph idx="1"/>
          </p:nvPr>
        </p:nvSpPr>
        <p:spPr>
          <a:xfrm>
            <a:off x="208800" y="1164168"/>
            <a:ext cx="11641455" cy="5513832"/>
          </a:xfrm>
        </p:spPr>
        <p:txBody>
          <a:bodyPr/>
          <a:lstStyle/>
          <a:p>
            <a:r>
              <a:rPr lang="en-US" dirty="0"/>
              <a:t>Creating a persona for your bot makes the bot friendlier and engages its users.</a:t>
            </a:r>
          </a:p>
          <a:p>
            <a:r>
              <a:rPr lang="en-US" dirty="0"/>
              <a:t>You can create a bot persona by adding some distinguishing characteristics to your chatbot. </a:t>
            </a:r>
          </a:p>
          <a:p>
            <a:r>
              <a:rPr lang="en-US" b="1" dirty="0"/>
              <a:t>Avatar</a:t>
            </a:r>
            <a:r>
              <a:rPr lang="en-US" dirty="0"/>
              <a:t>: A face for your chatbot. A simple 2D graphic image, or even a 3D figure adds a nice touch, along with a name.</a:t>
            </a:r>
          </a:p>
          <a:p>
            <a:pPr lvl="1"/>
            <a:r>
              <a:rPr lang="en-US" dirty="0"/>
              <a:t>Adding a gender is not always a good idea. Generally, the chatbot should be gender-neutral, such as a friendly android (robot) or a friendly pet like a cat or a bird. </a:t>
            </a:r>
          </a:p>
          <a:p>
            <a:r>
              <a:rPr lang="en-GB" b="1" dirty="0"/>
              <a:t>A voice</a:t>
            </a:r>
            <a:r>
              <a:rPr lang="en-GB" dirty="0"/>
              <a:t>: Makes a chatbot more interactive and adds value to its personality. </a:t>
            </a:r>
          </a:p>
          <a:p>
            <a:pPr lvl="1"/>
            <a:r>
              <a:rPr lang="en-GB" dirty="0"/>
              <a:t>Easy to implement because of the many available text to speech services.</a:t>
            </a:r>
            <a:endParaRPr lang="en-US" dirty="0"/>
          </a:p>
          <a:p>
            <a:endParaRPr lang="en-GB" dirty="0"/>
          </a:p>
        </p:txBody>
      </p:sp>
      <p:sp>
        <p:nvSpPr>
          <p:cNvPr id="4" name="Footer Placeholder 3">
            <a:extLst>
              <a:ext uri="{FF2B5EF4-FFF2-40B4-BE49-F238E27FC236}">
                <a16:creationId xmlns:a16="http://schemas.microsoft.com/office/drawing/2014/main" id="{0049EFFC-FFC2-CE7B-3D32-CD6A3D890EF7}"/>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698918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Emotion and tone</a:t>
            </a:r>
          </a:p>
        </p:txBody>
      </p:sp>
      <p:sp>
        <p:nvSpPr>
          <p:cNvPr id="3" name="Content Placeholder 2"/>
          <p:cNvSpPr>
            <a:spLocks noGrp="1"/>
          </p:cNvSpPr>
          <p:nvPr>
            <p:ph idx="1"/>
          </p:nvPr>
        </p:nvSpPr>
        <p:spPr>
          <a:xfrm>
            <a:off x="208800" y="1164168"/>
            <a:ext cx="11641455" cy="5513832"/>
          </a:xfrm>
        </p:spPr>
        <p:txBody>
          <a:bodyPr/>
          <a:lstStyle/>
          <a:p>
            <a:r>
              <a:rPr lang="en-GB" b="1" dirty="0"/>
              <a:t>Sentiment analysis </a:t>
            </a:r>
            <a:r>
              <a:rPr lang="en-GB" dirty="0"/>
              <a:t>can map user emotion input to a positive, negative, or neutral status. </a:t>
            </a:r>
          </a:p>
          <a:p>
            <a:pPr lvl="1"/>
            <a:r>
              <a:rPr lang="en-GB" dirty="0"/>
              <a:t>Your chatbot can then sense the user’s positive comment and react to it, or sense a negative input and direct the conversation appropriately. </a:t>
            </a:r>
          </a:p>
          <a:p>
            <a:r>
              <a:rPr lang="en-GB" b="1" dirty="0"/>
              <a:t>Tone analysis </a:t>
            </a:r>
            <a:r>
              <a:rPr lang="en-GB" dirty="0"/>
              <a:t>can perform more advanced interpretation of the user’s mood. </a:t>
            </a:r>
          </a:p>
          <a:p>
            <a:pPr lvl="1"/>
            <a:r>
              <a:rPr lang="en-GB" dirty="0"/>
              <a:t>For example, it can detect whether the user is frustrated or thankful. The chatbot can then reply with a customized answer to each mood, giving your bot emotional AI that adds to its personality and makes it friendlier. </a:t>
            </a:r>
          </a:p>
          <a:p>
            <a:endParaRPr lang="en-GB" dirty="0"/>
          </a:p>
        </p:txBody>
      </p:sp>
      <p:sp>
        <p:nvSpPr>
          <p:cNvPr id="4" name="Footer Placeholder 3">
            <a:extLst>
              <a:ext uri="{FF2B5EF4-FFF2-40B4-BE49-F238E27FC236}">
                <a16:creationId xmlns:a16="http://schemas.microsoft.com/office/drawing/2014/main" id="{D302BFB4-4BD5-0633-3FA9-1357F5FEAB3C}"/>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628138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New Watson Assistant experience</a:t>
            </a:r>
          </a:p>
        </p:txBody>
      </p:sp>
      <p:sp>
        <p:nvSpPr>
          <p:cNvPr id="3" name="Content Placeholder 2"/>
          <p:cNvSpPr>
            <a:spLocks noGrp="1"/>
          </p:cNvSpPr>
          <p:nvPr>
            <p:ph idx="1"/>
          </p:nvPr>
        </p:nvSpPr>
        <p:spPr>
          <a:xfrm>
            <a:off x="208800" y="1164168"/>
            <a:ext cx="11641455" cy="5513832"/>
          </a:xfrm>
        </p:spPr>
        <p:txBody>
          <a:bodyPr/>
          <a:lstStyle/>
          <a:p>
            <a:r>
              <a:rPr lang="en-US" dirty="0"/>
              <a:t>In October 2021, the new Watson Assistant became available.</a:t>
            </a:r>
          </a:p>
          <a:p>
            <a:r>
              <a:rPr lang="en-US" dirty="0"/>
              <a:t>Watson Assistant was revamped to make it easier and faster to build, publish, and improve a chatbot.</a:t>
            </a:r>
          </a:p>
          <a:p>
            <a:r>
              <a:rPr lang="en-US" dirty="0"/>
              <a:t>The new Watson Assistant has a build experience that is tailored to the people who directly interact with customers daily, such as customer service representatives and customer-care experts.</a:t>
            </a:r>
          </a:p>
          <a:p>
            <a:r>
              <a:rPr lang="en-US" dirty="0"/>
              <a:t>The new experience is focused on using </a:t>
            </a:r>
            <a:r>
              <a:rPr lang="en-US" b="1" dirty="0"/>
              <a:t>actions</a:t>
            </a:r>
            <a:r>
              <a:rPr lang="en-US" dirty="0"/>
              <a:t> to build customer conversations,  </a:t>
            </a:r>
          </a:p>
          <a:p>
            <a:r>
              <a:rPr lang="en-US" b="1" dirty="0"/>
              <a:t>Steps </a:t>
            </a:r>
            <a:r>
              <a:rPr lang="en-US" dirty="0"/>
              <a:t>within the action represent back-and-forth interactions between your assistant and your customer.</a:t>
            </a:r>
          </a:p>
          <a:p>
            <a:r>
              <a:rPr lang="en-US" dirty="0"/>
              <a:t>The new Watson Assistant automatically handles things that might go wrong during a conversation, such as topic changes, vague requests, misunderstandings, and asking for a human agent.</a:t>
            </a:r>
          </a:p>
          <a:p>
            <a:r>
              <a:rPr lang="en-US" dirty="0"/>
              <a:t>The new Watson Assistant navigation is more intuitive and follows the order of the steps that are recommended to get your assistant live.</a:t>
            </a:r>
          </a:p>
          <a:p>
            <a:endParaRPr lang="en-GB" dirty="0"/>
          </a:p>
        </p:txBody>
      </p:sp>
      <p:sp>
        <p:nvSpPr>
          <p:cNvPr id="4" name="Footer Placeholder 3">
            <a:extLst>
              <a:ext uri="{FF2B5EF4-FFF2-40B4-BE49-F238E27FC236}">
                <a16:creationId xmlns:a16="http://schemas.microsoft.com/office/drawing/2014/main" id="{5CD34DF6-3A06-4CCC-A4B8-9EB24F7FFDB5}"/>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41478558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Integrations page</a:t>
            </a:r>
          </a:p>
        </p:txBody>
      </p:sp>
      <p:sp>
        <p:nvSpPr>
          <p:cNvPr id="3" name="Content Placeholder 2"/>
          <p:cNvSpPr>
            <a:spLocks noGrp="1"/>
          </p:cNvSpPr>
          <p:nvPr>
            <p:ph idx="1"/>
          </p:nvPr>
        </p:nvSpPr>
        <p:spPr>
          <a:xfrm>
            <a:off x="93193" y="1164168"/>
            <a:ext cx="4327978" cy="5513832"/>
          </a:xfrm>
        </p:spPr>
        <p:txBody>
          <a:bodyPr/>
          <a:lstStyle/>
          <a:p>
            <a:r>
              <a:rPr lang="en-US" dirty="0"/>
              <a:t>The page is organized into three sections:</a:t>
            </a:r>
          </a:p>
          <a:p>
            <a:pPr lvl="1"/>
            <a:r>
              <a:rPr lang="en-US" dirty="0"/>
              <a:t>Essential channels. The foundations of any assistant’s ability to reach users. They are web chat and phone.</a:t>
            </a:r>
          </a:p>
          <a:p>
            <a:pPr lvl="1"/>
            <a:r>
              <a:rPr lang="en-US" dirty="0"/>
              <a:t>Extensions. Customize your assistant by adding Search capabilities and connecting to third-party APIs with the Build custom extensions option.</a:t>
            </a:r>
          </a:p>
          <a:p>
            <a:pPr lvl="1"/>
            <a:r>
              <a:rPr lang="en-US" dirty="0"/>
              <a:t>Channels. Deploy your assistant to Slack, Facebook Messenger and SMS/WhatsApp with Twilio.</a:t>
            </a:r>
            <a:endParaRPr lang="en-GB" dirty="0"/>
          </a:p>
        </p:txBody>
      </p:sp>
      <p:grpSp>
        <p:nvGrpSpPr>
          <p:cNvPr id="11" name="Group 10">
            <a:extLst>
              <a:ext uri="{FF2B5EF4-FFF2-40B4-BE49-F238E27FC236}">
                <a16:creationId xmlns:a16="http://schemas.microsoft.com/office/drawing/2014/main" id="{C6E71260-F5D2-4245-8B71-86D8F1FB51CD}"/>
              </a:ext>
            </a:extLst>
          </p:cNvPr>
          <p:cNvGrpSpPr/>
          <p:nvPr/>
        </p:nvGrpSpPr>
        <p:grpSpPr>
          <a:xfrm>
            <a:off x="4242062" y="1164168"/>
            <a:ext cx="7853570" cy="5350857"/>
            <a:chOff x="4041956" y="1040400"/>
            <a:chExt cx="8053676" cy="5474625"/>
          </a:xfrm>
        </p:grpSpPr>
        <p:pic>
          <p:nvPicPr>
            <p:cNvPr id="6" name="Picture 5">
              <a:extLst>
                <a:ext uri="{FF2B5EF4-FFF2-40B4-BE49-F238E27FC236}">
                  <a16:creationId xmlns:a16="http://schemas.microsoft.com/office/drawing/2014/main" id="{E5C721E4-EDDC-4209-AE01-5CE753E250FD}"/>
                </a:ext>
              </a:extLst>
            </p:cNvPr>
            <p:cNvPicPr>
              <a:picLocks noChangeAspect="1"/>
            </p:cNvPicPr>
            <p:nvPr/>
          </p:nvPicPr>
          <p:blipFill>
            <a:blip r:embed="rId3"/>
            <a:stretch>
              <a:fillRect/>
            </a:stretch>
          </p:blipFill>
          <p:spPr>
            <a:xfrm>
              <a:off x="4768255" y="1040400"/>
              <a:ext cx="7327377" cy="5474625"/>
            </a:xfrm>
            <a:prstGeom prst="rect">
              <a:avLst/>
            </a:prstGeom>
          </p:spPr>
        </p:pic>
        <p:pic>
          <p:nvPicPr>
            <p:cNvPr id="10" name="Picture 9">
              <a:extLst>
                <a:ext uri="{FF2B5EF4-FFF2-40B4-BE49-F238E27FC236}">
                  <a16:creationId xmlns:a16="http://schemas.microsoft.com/office/drawing/2014/main" id="{323599A2-0332-459F-919F-6785ADDDD692}"/>
                </a:ext>
              </a:extLst>
            </p:cNvPr>
            <p:cNvPicPr>
              <a:picLocks noChangeAspect="1"/>
            </p:cNvPicPr>
            <p:nvPr/>
          </p:nvPicPr>
          <p:blipFill>
            <a:blip r:embed="rId4"/>
            <a:stretch>
              <a:fillRect/>
            </a:stretch>
          </p:blipFill>
          <p:spPr>
            <a:xfrm>
              <a:off x="4041956" y="5986476"/>
              <a:ext cx="990476" cy="219048"/>
            </a:xfrm>
            <a:prstGeom prst="rect">
              <a:avLst/>
            </a:prstGeom>
          </p:spPr>
        </p:pic>
      </p:grpSp>
      <p:sp>
        <p:nvSpPr>
          <p:cNvPr id="5" name="Footer Placeholder 4">
            <a:extLst>
              <a:ext uri="{FF2B5EF4-FFF2-40B4-BE49-F238E27FC236}">
                <a16:creationId xmlns:a16="http://schemas.microsoft.com/office/drawing/2014/main" id="{B34DC436-C3A6-A0A8-E4DB-F0D6A21B2986}"/>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01240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Integrations: Essential channels</a:t>
            </a:r>
          </a:p>
        </p:txBody>
      </p:sp>
      <p:sp>
        <p:nvSpPr>
          <p:cNvPr id="3" name="Content Placeholder 2"/>
          <p:cNvSpPr>
            <a:spLocks noGrp="1"/>
          </p:cNvSpPr>
          <p:nvPr>
            <p:ph idx="1"/>
          </p:nvPr>
        </p:nvSpPr>
        <p:spPr>
          <a:xfrm>
            <a:off x="208800" y="1164168"/>
            <a:ext cx="11641455" cy="5513832"/>
          </a:xfrm>
        </p:spPr>
        <p:txBody>
          <a:bodyPr/>
          <a:lstStyle/>
          <a:p>
            <a:r>
              <a:rPr lang="en-US" dirty="0"/>
              <a:t>The most common methods of deploying assistants.</a:t>
            </a:r>
          </a:p>
          <a:p>
            <a:pPr lvl="1"/>
            <a:r>
              <a:rPr lang="en-US" dirty="0"/>
              <a:t>Web chat is a code snippet that you can immediately embed in your company’s website.</a:t>
            </a:r>
          </a:p>
          <a:p>
            <a:pPr lvl="1"/>
            <a:r>
              <a:rPr lang="en-US" dirty="0"/>
              <a:t>Phone integration makes your assistant available to customers over the phone. </a:t>
            </a:r>
            <a:endParaRPr lang="en-GB" dirty="0"/>
          </a:p>
        </p:txBody>
      </p:sp>
      <p:pic>
        <p:nvPicPr>
          <p:cNvPr id="6" name="Picture 5">
            <a:extLst>
              <a:ext uri="{FF2B5EF4-FFF2-40B4-BE49-F238E27FC236}">
                <a16:creationId xmlns:a16="http://schemas.microsoft.com/office/drawing/2014/main" id="{7CDCCD02-BF5A-4A31-A207-698DB0FA0000}"/>
              </a:ext>
            </a:extLst>
          </p:cNvPr>
          <p:cNvPicPr>
            <a:picLocks noChangeAspect="1"/>
          </p:cNvPicPr>
          <p:nvPr/>
        </p:nvPicPr>
        <p:blipFill>
          <a:blip r:embed="rId3"/>
          <a:stretch>
            <a:fillRect/>
          </a:stretch>
        </p:blipFill>
        <p:spPr>
          <a:xfrm>
            <a:off x="527452" y="2845459"/>
            <a:ext cx="10621857" cy="2848373"/>
          </a:xfrm>
          <a:prstGeom prst="rect">
            <a:avLst/>
          </a:prstGeom>
        </p:spPr>
      </p:pic>
      <p:sp>
        <p:nvSpPr>
          <p:cNvPr id="4" name="Footer Placeholder 3">
            <a:extLst>
              <a:ext uri="{FF2B5EF4-FFF2-40B4-BE49-F238E27FC236}">
                <a16:creationId xmlns:a16="http://schemas.microsoft.com/office/drawing/2014/main" id="{302BC26E-8C23-F5EF-E6AD-E68CE8EF8C8A}"/>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2754701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A796D-62BA-4602-ABF2-0AE1D82991F4}"/>
              </a:ext>
            </a:extLst>
          </p:cNvPr>
          <p:cNvSpPr>
            <a:spLocks noGrp="1"/>
          </p:cNvSpPr>
          <p:nvPr>
            <p:ph type="title"/>
          </p:nvPr>
        </p:nvSpPr>
        <p:spPr/>
        <p:txBody>
          <a:bodyPr/>
          <a:lstStyle/>
          <a:p>
            <a:r>
              <a:rPr lang="en-US" dirty="0"/>
              <a:t>Integrations: Extensions</a:t>
            </a:r>
          </a:p>
        </p:txBody>
      </p:sp>
      <p:sp>
        <p:nvSpPr>
          <p:cNvPr id="3" name="Content Placeholder 2">
            <a:extLst>
              <a:ext uri="{FF2B5EF4-FFF2-40B4-BE49-F238E27FC236}">
                <a16:creationId xmlns:a16="http://schemas.microsoft.com/office/drawing/2014/main" id="{68123EF3-4EE7-4995-9125-F588D2F09D69}"/>
              </a:ext>
            </a:extLst>
          </p:cNvPr>
          <p:cNvSpPr>
            <a:spLocks noGrp="1"/>
          </p:cNvSpPr>
          <p:nvPr>
            <p:ph idx="1"/>
          </p:nvPr>
        </p:nvSpPr>
        <p:spPr/>
        <p:txBody>
          <a:bodyPr/>
          <a:lstStyle/>
          <a:p>
            <a:r>
              <a:rPr lang="en-US" dirty="0"/>
              <a:t>Add features or content to your assistant custom or pre-built extensions.</a:t>
            </a:r>
          </a:p>
          <a:p>
            <a:pPr lvl="1"/>
            <a:r>
              <a:rPr lang="en-US" dirty="0"/>
              <a:t>Requires an </a:t>
            </a:r>
            <a:r>
              <a:rPr lang="en-US" dirty="0" err="1"/>
              <a:t>OpenAPI</a:t>
            </a:r>
            <a:r>
              <a:rPr lang="en-US" dirty="0"/>
              <a:t> document (formerly known as Swagger), which is an open standard for describing and documenting REST APIs. </a:t>
            </a:r>
          </a:p>
          <a:p>
            <a:r>
              <a:rPr lang="en-US" dirty="0"/>
              <a:t>Search integration gives your assistant access to corporate data collections that it can mine for answers (Plus plan).</a:t>
            </a:r>
          </a:p>
        </p:txBody>
      </p:sp>
      <p:pic>
        <p:nvPicPr>
          <p:cNvPr id="8" name="Picture 7">
            <a:extLst>
              <a:ext uri="{FF2B5EF4-FFF2-40B4-BE49-F238E27FC236}">
                <a16:creationId xmlns:a16="http://schemas.microsoft.com/office/drawing/2014/main" id="{9C611ADB-5A40-41E8-A38B-485E22486F45}"/>
              </a:ext>
            </a:extLst>
          </p:cNvPr>
          <p:cNvPicPr>
            <a:picLocks noChangeAspect="1"/>
          </p:cNvPicPr>
          <p:nvPr/>
        </p:nvPicPr>
        <p:blipFill>
          <a:blip r:embed="rId3"/>
          <a:stretch>
            <a:fillRect/>
          </a:stretch>
        </p:blipFill>
        <p:spPr>
          <a:xfrm>
            <a:off x="2021906" y="3305679"/>
            <a:ext cx="8145012" cy="3372321"/>
          </a:xfrm>
          <a:prstGeom prst="rect">
            <a:avLst/>
          </a:prstGeom>
        </p:spPr>
      </p:pic>
      <p:sp>
        <p:nvSpPr>
          <p:cNvPr id="4" name="Footer Placeholder 3">
            <a:extLst>
              <a:ext uri="{FF2B5EF4-FFF2-40B4-BE49-F238E27FC236}">
                <a16:creationId xmlns:a16="http://schemas.microsoft.com/office/drawing/2014/main" id="{AE66C4FF-4E58-CCDD-0070-7A8B574069D6}"/>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8280580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3AEE-B5EE-41C2-B2E2-E3C7D5E8B2CD}"/>
              </a:ext>
            </a:extLst>
          </p:cNvPr>
          <p:cNvSpPr>
            <a:spLocks noGrp="1"/>
          </p:cNvSpPr>
          <p:nvPr>
            <p:ph type="title"/>
          </p:nvPr>
        </p:nvSpPr>
        <p:spPr/>
        <p:txBody>
          <a:bodyPr/>
          <a:lstStyle/>
          <a:p>
            <a:r>
              <a:rPr lang="en-GB" dirty="0"/>
              <a:t>Integrations: Channels</a:t>
            </a:r>
            <a:endParaRPr lang="en-US" dirty="0"/>
          </a:p>
        </p:txBody>
      </p:sp>
      <p:sp>
        <p:nvSpPr>
          <p:cNvPr id="3" name="Content Placeholder 2">
            <a:extLst>
              <a:ext uri="{FF2B5EF4-FFF2-40B4-BE49-F238E27FC236}">
                <a16:creationId xmlns:a16="http://schemas.microsoft.com/office/drawing/2014/main" id="{1ABAC27B-DCBE-4A6C-A297-464A07726EAD}"/>
              </a:ext>
            </a:extLst>
          </p:cNvPr>
          <p:cNvSpPr>
            <a:spLocks noGrp="1"/>
          </p:cNvSpPr>
          <p:nvPr>
            <p:ph idx="1"/>
          </p:nvPr>
        </p:nvSpPr>
        <p:spPr>
          <a:xfrm>
            <a:off x="208800" y="1164168"/>
            <a:ext cx="11641455" cy="2521141"/>
          </a:xfrm>
        </p:spPr>
        <p:txBody>
          <a:bodyPr/>
          <a:lstStyle/>
          <a:p>
            <a:r>
              <a:rPr lang="en-US" dirty="0"/>
              <a:t>Deploy your assistant to third-party channels to expand your reach.</a:t>
            </a:r>
          </a:p>
          <a:p>
            <a:r>
              <a:rPr lang="en-US" dirty="0"/>
              <a:t>Messaging with you assistant through messaging apps:</a:t>
            </a:r>
          </a:p>
          <a:p>
            <a:pPr lvl="1"/>
            <a:r>
              <a:rPr lang="en-US" dirty="0"/>
              <a:t>Facebook Messenger</a:t>
            </a:r>
          </a:p>
          <a:p>
            <a:pPr lvl="1"/>
            <a:r>
              <a:rPr lang="en-US" dirty="0"/>
              <a:t>Slack</a:t>
            </a:r>
          </a:p>
          <a:p>
            <a:pPr lvl="1"/>
            <a:r>
              <a:rPr lang="en-US" dirty="0"/>
              <a:t>SMS with Twilio</a:t>
            </a:r>
          </a:p>
          <a:p>
            <a:pPr lvl="1"/>
            <a:r>
              <a:rPr lang="en-US" dirty="0"/>
              <a:t>WhatsApp with Twilio</a:t>
            </a:r>
          </a:p>
          <a:p>
            <a:pPr lvl="1"/>
            <a:endParaRPr lang="en-US" dirty="0"/>
          </a:p>
        </p:txBody>
      </p:sp>
      <p:pic>
        <p:nvPicPr>
          <p:cNvPr id="8" name="Picture 7">
            <a:extLst>
              <a:ext uri="{FF2B5EF4-FFF2-40B4-BE49-F238E27FC236}">
                <a16:creationId xmlns:a16="http://schemas.microsoft.com/office/drawing/2014/main" id="{B16DB86E-953A-4A14-9AA2-99782A709D5F}"/>
              </a:ext>
            </a:extLst>
          </p:cNvPr>
          <p:cNvPicPr>
            <a:picLocks noChangeAspect="1"/>
          </p:cNvPicPr>
          <p:nvPr/>
        </p:nvPicPr>
        <p:blipFill>
          <a:blip r:embed="rId3"/>
          <a:stretch>
            <a:fillRect/>
          </a:stretch>
        </p:blipFill>
        <p:spPr>
          <a:xfrm>
            <a:off x="208800" y="4082029"/>
            <a:ext cx="11850255" cy="1312836"/>
          </a:xfrm>
          <a:prstGeom prst="rect">
            <a:avLst/>
          </a:prstGeom>
        </p:spPr>
      </p:pic>
      <p:sp>
        <p:nvSpPr>
          <p:cNvPr id="4" name="Footer Placeholder 3">
            <a:extLst>
              <a:ext uri="{FF2B5EF4-FFF2-40B4-BE49-F238E27FC236}">
                <a16:creationId xmlns:a16="http://schemas.microsoft.com/office/drawing/2014/main" id="{713F8502-4784-7BC7-3674-3F2CA6173B6D}"/>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6055662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Speech recognition</a:t>
            </a:r>
          </a:p>
        </p:txBody>
      </p:sp>
      <p:sp>
        <p:nvSpPr>
          <p:cNvPr id="3" name="Content Placeholder 2"/>
          <p:cNvSpPr>
            <a:spLocks noGrp="1"/>
          </p:cNvSpPr>
          <p:nvPr>
            <p:ph idx="1"/>
          </p:nvPr>
        </p:nvSpPr>
        <p:spPr>
          <a:xfrm>
            <a:off x="208800" y="1164168"/>
            <a:ext cx="11641455" cy="5513832"/>
          </a:xfrm>
        </p:spPr>
        <p:txBody>
          <a:bodyPr/>
          <a:lstStyle/>
          <a:p>
            <a:r>
              <a:rPr lang="en-GB" dirty="0"/>
              <a:t>You can use IBM, Google, and Microsoft speech to text services to enable your chatbot to understand user speech. </a:t>
            </a:r>
          </a:p>
          <a:p>
            <a:r>
              <a:rPr lang="en-GB" dirty="0"/>
              <a:t>This feature is heavily used in home automation chatbots and automation tasks in general. </a:t>
            </a:r>
          </a:p>
          <a:p>
            <a:pPr lvl="1"/>
            <a:r>
              <a:rPr lang="en-GB" dirty="0"/>
              <a:t>For example, in Microsoft Windows you can give commands to Cortana by using your voice without touching a key or pressing a mouse button. You can do the same with Siri on the Apple iPhone. </a:t>
            </a:r>
          </a:p>
          <a:p>
            <a:endParaRPr lang="en-GB" dirty="0"/>
          </a:p>
        </p:txBody>
      </p:sp>
      <p:sp>
        <p:nvSpPr>
          <p:cNvPr id="4" name="Footer Placeholder 3">
            <a:extLst>
              <a:ext uri="{FF2B5EF4-FFF2-40B4-BE49-F238E27FC236}">
                <a16:creationId xmlns:a16="http://schemas.microsoft.com/office/drawing/2014/main" id="{21B37B59-DF7A-B694-3F21-FE71B604B67F}"/>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4249407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00800" y="352800"/>
            <a:ext cx="2840400" cy="6328800"/>
          </a:xfrm>
        </p:spPr>
        <p:txBody>
          <a:bodyPr/>
          <a:lstStyle/>
          <a:p>
            <a:r>
              <a:rPr lang="en-US" dirty="0"/>
              <a:t>Unit summary</a:t>
            </a:r>
          </a:p>
        </p:txBody>
      </p:sp>
      <p:sp>
        <p:nvSpPr>
          <p:cNvPr id="19460" name="Rectangle 3"/>
          <p:cNvSpPr>
            <a:spLocks noGrp="1" noChangeArrowheads="1"/>
          </p:cNvSpPr>
          <p:nvPr>
            <p:ph idx="1"/>
          </p:nvPr>
        </p:nvSpPr>
        <p:spPr>
          <a:xfrm>
            <a:off x="3204000" y="352800"/>
            <a:ext cx="8506800" cy="6328800"/>
          </a:xfrm>
        </p:spPr>
        <p:txBody>
          <a:bodyPr/>
          <a:lstStyle/>
          <a:p>
            <a:r>
              <a:rPr lang="en-US"/>
              <a:t>Describe the experiences available in Watson Assistant to build chatbots.</a:t>
            </a:r>
          </a:p>
          <a:p>
            <a:r>
              <a:rPr lang="en-US"/>
              <a:t>Describe the main components of new Watson Assistant.</a:t>
            </a:r>
          </a:p>
          <a:p>
            <a:r>
              <a:rPr lang="en-US"/>
              <a:t>Explain how to build a chatbot with Actions and Steps.</a:t>
            </a:r>
          </a:p>
          <a:p>
            <a:r>
              <a:rPr lang="en-US"/>
              <a:t>Describe the main components of classic Watson Assistant.</a:t>
            </a:r>
          </a:p>
          <a:p>
            <a:r>
              <a:rPr lang="en-US"/>
              <a:t>Describe how to build a chatbot with Intent, Entities, and Dialog Skills.</a:t>
            </a:r>
          </a:p>
          <a:p>
            <a:r>
              <a:rPr lang="en-US"/>
              <a:t>Compare action-based conversations and dialog-based conversations.</a:t>
            </a:r>
          </a:p>
          <a:p>
            <a:r>
              <a:rPr lang="en-US"/>
              <a:t>Describe when and how to migrate from classic to new Watson Assistant.</a:t>
            </a:r>
          </a:p>
          <a:p>
            <a:r>
              <a:rPr lang="en-US"/>
              <a:t>Test a chatbot.</a:t>
            </a:r>
          </a:p>
          <a:p>
            <a:r>
              <a:rPr lang="en-US"/>
              <a:t>Explain how to enrich a chatbot.</a:t>
            </a:r>
            <a:endParaRPr lang="en-US" dirty="0"/>
          </a:p>
        </p:txBody>
      </p:sp>
      <p:sp>
        <p:nvSpPr>
          <p:cNvPr id="2" name="Footer Placeholder 1">
            <a:extLst>
              <a:ext uri="{FF2B5EF4-FFF2-40B4-BE49-F238E27FC236}">
                <a16:creationId xmlns:a16="http://schemas.microsoft.com/office/drawing/2014/main" id="{4E75A43E-B9D4-D2AD-F1A1-5DEFC9F060EA}"/>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08800" y="180000"/>
            <a:ext cx="11641455" cy="860400"/>
          </a:xfrm>
        </p:spPr>
        <p:txBody>
          <a:bodyPr/>
          <a:lstStyle/>
          <a:p>
            <a:r>
              <a:rPr lang="en-US" dirty="0"/>
              <a:t>Review questions</a:t>
            </a:r>
          </a:p>
        </p:txBody>
      </p:sp>
      <p:sp>
        <p:nvSpPr>
          <p:cNvPr id="21508" name="Rectangle 3"/>
          <p:cNvSpPr>
            <a:spLocks noGrp="1" noChangeArrowheads="1"/>
          </p:cNvSpPr>
          <p:nvPr>
            <p:ph idx="1"/>
          </p:nvPr>
        </p:nvSpPr>
        <p:spPr>
          <a:xfrm>
            <a:off x="208800" y="1170432"/>
            <a:ext cx="11641455" cy="5513832"/>
          </a:xfrm>
        </p:spPr>
        <p:txBody>
          <a:bodyPr/>
          <a:lstStyle/>
          <a:p>
            <a:r>
              <a:rPr lang="en-US" dirty="0"/>
              <a:t>True or False: In Watson Assistant, Skill can contain one or more entities.</a:t>
            </a:r>
            <a:endParaRPr lang="en-GB" dirty="0"/>
          </a:p>
          <a:p>
            <a:r>
              <a:rPr lang="en-US" dirty="0"/>
              <a:t>True or False: In Watson Assistant, @type is an example of an intent.</a:t>
            </a:r>
          </a:p>
          <a:p>
            <a:pPr>
              <a:buAutoNum type="arabicPeriod" startAt="3"/>
            </a:pPr>
            <a:r>
              <a:rPr lang="en-US" dirty="0"/>
              <a:t>True or False: The dialog flow is from top to bottom and left to right.</a:t>
            </a:r>
          </a:p>
          <a:p>
            <a:pPr>
              <a:buAutoNum type="arabicPeriod" startAt="3"/>
            </a:pPr>
            <a:r>
              <a:rPr lang="en-US" dirty="0"/>
              <a:t>Which of the following response types can be used in a dialog node?</a:t>
            </a:r>
          </a:p>
          <a:p>
            <a:pPr lvl="1"/>
            <a:r>
              <a:rPr lang="en-US" dirty="0"/>
              <a:t>Image</a:t>
            </a:r>
          </a:p>
          <a:p>
            <a:pPr lvl="1"/>
            <a:r>
              <a:rPr lang="en-US" dirty="0"/>
              <a:t>Text</a:t>
            </a:r>
          </a:p>
          <a:p>
            <a:pPr lvl="1"/>
            <a:r>
              <a:rPr lang="en-US" dirty="0"/>
              <a:t>Option</a:t>
            </a:r>
          </a:p>
          <a:p>
            <a:pPr lvl="1"/>
            <a:r>
              <a:rPr lang="en-US" dirty="0"/>
              <a:t>All the above</a:t>
            </a:r>
          </a:p>
          <a:p>
            <a:endParaRPr lang="en-US" dirty="0"/>
          </a:p>
          <a:p>
            <a:endParaRPr lang="en-US" dirty="0"/>
          </a:p>
          <a:p>
            <a:endParaRPr lang="en-US" dirty="0"/>
          </a:p>
          <a:p>
            <a:endParaRPr lang="en-US" dirty="0"/>
          </a:p>
          <a:p>
            <a:pPr lvl="1"/>
            <a:endParaRPr lang="en-US" dirty="0"/>
          </a:p>
          <a:p>
            <a:endParaRPr lang="en-US" dirty="0"/>
          </a:p>
        </p:txBody>
      </p:sp>
      <p:pic>
        <p:nvPicPr>
          <p:cNvPr id="9" name="Graphic 8" descr="Help">
            <a:extLst>
              <a:ext uri="{FF2B5EF4-FFF2-40B4-BE49-F238E27FC236}">
                <a16:creationId xmlns:a16="http://schemas.microsoft.com/office/drawing/2014/main" id="{A8A3E411-1A6E-4E3C-B1ED-7D5815192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4781" y="173737"/>
            <a:ext cx="914400" cy="914400"/>
          </a:xfrm>
          <a:prstGeom prst="rect">
            <a:avLst/>
          </a:prstGeom>
        </p:spPr>
      </p:pic>
      <p:sp>
        <p:nvSpPr>
          <p:cNvPr id="2" name="Footer Placeholder 1">
            <a:extLst>
              <a:ext uri="{FF2B5EF4-FFF2-40B4-BE49-F238E27FC236}">
                <a16:creationId xmlns:a16="http://schemas.microsoft.com/office/drawing/2014/main" id="{89313383-D15A-62E5-5C85-07E4FB5265C7}"/>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30285399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dirty="0"/>
              <a:t>Review questions (cont.)</a:t>
            </a:r>
          </a:p>
        </p:txBody>
      </p:sp>
      <p:sp>
        <p:nvSpPr>
          <p:cNvPr id="21508" name="Rectangle 3"/>
          <p:cNvSpPr>
            <a:spLocks noGrp="1" noChangeArrowheads="1"/>
          </p:cNvSpPr>
          <p:nvPr>
            <p:ph idx="1"/>
          </p:nvPr>
        </p:nvSpPr>
        <p:spPr/>
        <p:txBody>
          <a:bodyPr/>
          <a:lstStyle/>
          <a:p>
            <a:pPr>
              <a:buFont typeface="+mj-lt"/>
              <a:buAutoNum type="arabicPeriod" startAt="5"/>
            </a:pPr>
            <a:r>
              <a:rPr lang="en-US" dirty="0"/>
              <a:t>#</a:t>
            </a:r>
            <a:r>
              <a:rPr lang="en-US" dirty="0" err="1"/>
              <a:t>pay_bill</a:t>
            </a:r>
            <a:r>
              <a:rPr lang="en-US" dirty="0"/>
              <a:t> is an example of ____</a:t>
            </a:r>
          </a:p>
          <a:p>
            <a:pPr lvl="1"/>
            <a:r>
              <a:rPr lang="en-US" dirty="0"/>
              <a:t>Intent</a:t>
            </a:r>
          </a:p>
          <a:p>
            <a:pPr lvl="1">
              <a:buFont typeface="+mj-lt"/>
              <a:buAutoNum type="alphaLcPeriod"/>
            </a:pPr>
            <a:r>
              <a:rPr lang="en-US" dirty="0"/>
              <a:t>Entity </a:t>
            </a:r>
          </a:p>
          <a:p>
            <a:pPr lvl="1">
              <a:buFont typeface="+mj-lt"/>
              <a:buAutoNum type="alphaLcPeriod"/>
            </a:pPr>
            <a:r>
              <a:rPr lang="en-US" dirty="0"/>
              <a:t>Skills</a:t>
            </a:r>
          </a:p>
          <a:p>
            <a:pPr lvl="1">
              <a:buFont typeface="+mj-lt"/>
              <a:buAutoNum type="alphaLcPeriod"/>
            </a:pPr>
            <a:r>
              <a:rPr lang="en-US" dirty="0"/>
              <a:t>Workspace</a:t>
            </a:r>
          </a:p>
          <a:p>
            <a:pPr lvl="1">
              <a:buFont typeface="+mj-lt"/>
              <a:buAutoNum type="alphaLcPeriod"/>
            </a:pPr>
            <a:endParaRPr lang="en-US" dirty="0"/>
          </a:p>
          <a:p>
            <a:pPr>
              <a:buAutoNum type="arabicPeriod" startAt="5"/>
            </a:pPr>
            <a:r>
              <a:rPr lang="en-US" dirty="0"/>
              <a:t>A branching conversation flow that defines how your </a:t>
            </a:r>
            <a:r>
              <a:rPr lang="en-US" dirty="0" err="1"/>
              <a:t>chatbot</a:t>
            </a:r>
            <a:r>
              <a:rPr lang="en-US" dirty="0"/>
              <a:t> responds when it recognizes the input from the user.</a:t>
            </a:r>
          </a:p>
          <a:p>
            <a:pPr lvl="1"/>
            <a:r>
              <a:rPr lang="en-US" dirty="0"/>
              <a:t>Intent</a:t>
            </a:r>
          </a:p>
          <a:p>
            <a:pPr lvl="1"/>
            <a:r>
              <a:rPr lang="en-US" dirty="0"/>
              <a:t>Dialog</a:t>
            </a:r>
          </a:p>
          <a:p>
            <a:pPr lvl="1"/>
            <a:r>
              <a:rPr lang="en-US" dirty="0"/>
              <a:t>Condition</a:t>
            </a:r>
          </a:p>
          <a:p>
            <a:pPr lvl="1"/>
            <a:r>
              <a:rPr lang="en-US" dirty="0"/>
              <a:t>Entity</a:t>
            </a:r>
          </a:p>
          <a:p>
            <a:pPr lvl="1"/>
            <a:endParaRPr lang="en-US" dirty="0"/>
          </a:p>
          <a:p>
            <a:pPr>
              <a:buAutoNum type="arabicPeriod" startAt="5"/>
            </a:pPr>
            <a:r>
              <a:rPr lang="en-US" dirty="0"/>
              <a:t>True or False: @menu is an example of intent.</a:t>
            </a:r>
          </a:p>
          <a:p>
            <a:pPr>
              <a:buAutoNum type="arabicPeriod" startAt="5"/>
            </a:pPr>
            <a:endParaRPr lang="en-US" dirty="0"/>
          </a:p>
          <a:p>
            <a:pPr>
              <a:buAutoNum type="arabicPeriod" startAt="5"/>
            </a:pPr>
            <a:endParaRPr lang="en-US" dirty="0"/>
          </a:p>
          <a:p>
            <a:pPr>
              <a:buAutoNum type="arabicPeriod" startAt="5"/>
            </a:pPr>
            <a:endParaRPr lang="en-US" dirty="0"/>
          </a:p>
          <a:p>
            <a:pPr>
              <a:buAutoNum type="arabicPeriod" startAt="5"/>
            </a:pPr>
            <a:endParaRPr lang="en-US" dirty="0"/>
          </a:p>
        </p:txBody>
      </p:sp>
      <p:pic>
        <p:nvPicPr>
          <p:cNvPr id="6" name="Graphic 5" descr="Help">
            <a:extLst>
              <a:ext uri="{FF2B5EF4-FFF2-40B4-BE49-F238E27FC236}">
                <a16:creationId xmlns:a16="http://schemas.microsoft.com/office/drawing/2014/main" id="{BD08BB14-A366-4DFD-8B84-92FCB764FB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14781" y="173737"/>
            <a:ext cx="914400" cy="914400"/>
          </a:xfrm>
          <a:prstGeom prst="rect">
            <a:avLst/>
          </a:prstGeom>
        </p:spPr>
      </p:pic>
      <p:sp>
        <p:nvSpPr>
          <p:cNvPr id="2" name="Footer Placeholder 1">
            <a:extLst>
              <a:ext uri="{FF2B5EF4-FFF2-40B4-BE49-F238E27FC236}">
                <a16:creationId xmlns:a16="http://schemas.microsoft.com/office/drawing/2014/main" id="{F124ED2A-7248-995A-2529-FEF37967C4F6}"/>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2"/>
    </p:custDataLst>
    <p:extLst>
      <p:ext uri="{BB962C8B-B14F-4D97-AF65-F5344CB8AC3E}">
        <p14:creationId xmlns:p14="http://schemas.microsoft.com/office/powerpoint/2010/main" val="2360270275"/>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defTabSz="898137" eaLnBrk="1" hangingPunct="1">
              <a:defRPr/>
            </a:pPr>
            <a:r>
              <a:rPr lang="en-US" dirty="0"/>
              <a:t>Review questions (cont.)</a:t>
            </a:r>
          </a:p>
        </p:txBody>
      </p:sp>
      <p:sp>
        <p:nvSpPr>
          <p:cNvPr id="4" name="Content Placeholder 3">
            <a:extLst>
              <a:ext uri="{FF2B5EF4-FFF2-40B4-BE49-F238E27FC236}">
                <a16:creationId xmlns:a16="http://schemas.microsoft.com/office/drawing/2014/main" id="{1F435148-B4D4-4D03-8B82-A972C62B36BD}"/>
              </a:ext>
            </a:extLst>
          </p:cNvPr>
          <p:cNvSpPr>
            <a:spLocks noGrp="1"/>
          </p:cNvSpPr>
          <p:nvPr>
            <p:ph idx="1"/>
          </p:nvPr>
        </p:nvSpPr>
        <p:spPr/>
        <p:txBody>
          <a:bodyPr/>
          <a:lstStyle/>
          <a:p>
            <a:pPr>
              <a:buFont typeface="+mj-lt"/>
              <a:buAutoNum type="arabicPeriod" startAt="8"/>
            </a:pPr>
            <a:r>
              <a:rPr lang="en-US" dirty="0"/>
              <a:t>True or False: Actions can be called from a Dialog.</a:t>
            </a:r>
          </a:p>
          <a:p>
            <a:pPr>
              <a:buFont typeface="+mj-lt"/>
              <a:buAutoNum type="arabicPeriod" startAt="9"/>
            </a:pPr>
            <a:r>
              <a:rPr lang="en-US" dirty="0"/>
              <a:t>Which if the following are examples of actions (select all that apply)?</a:t>
            </a:r>
          </a:p>
          <a:p>
            <a:pPr lvl="1"/>
            <a:r>
              <a:rPr lang="en-US" dirty="0"/>
              <a:t>Pay bill</a:t>
            </a:r>
          </a:p>
          <a:p>
            <a:pPr lvl="1"/>
            <a:r>
              <a:rPr lang="en-US" dirty="0"/>
              <a:t>Menu</a:t>
            </a:r>
          </a:p>
          <a:p>
            <a:pPr lvl="1"/>
            <a:r>
              <a:rPr lang="en-US" dirty="0"/>
              <a:t>Balance in bank account</a:t>
            </a:r>
          </a:p>
          <a:p>
            <a:pPr lvl="1"/>
            <a:r>
              <a:rPr lang="en-US" dirty="0"/>
              <a:t>Withdraw money</a:t>
            </a:r>
          </a:p>
          <a:p>
            <a:pPr lvl="1"/>
            <a:r>
              <a:rPr lang="en-US" dirty="0"/>
              <a:t>Account number</a:t>
            </a:r>
          </a:p>
          <a:p>
            <a:pPr lvl="1"/>
            <a:r>
              <a:rPr lang="en-US" dirty="0"/>
              <a:t>a and b.</a:t>
            </a:r>
          </a:p>
          <a:p>
            <a:pPr lvl="1"/>
            <a:r>
              <a:rPr lang="en-US" dirty="0"/>
              <a:t>a, c, d.</a:t>
            </a:r>
          </a:p>
          <a:p>
            <a:pPr lvl="1"/>
            <a:r>
              <a:rPr lang="en-US" dirty="0"/>
              <a:t>b and e</a:t>
            </a:r>
          </a:p>
          <a:p>
            <a:pPr>
              <a:buFont typeface="+mj-lt"/>
              <a:buAutoNum type="arabicPeriod" startAt="8"/>
            </a:pPr>
            <a:endParaRPr lang="en-US" dirty="0"/>
          </a:p>
          <a:p>
            <a:pPr>
              <a:buAutoNum type="arabicPeriod" startAt="8"/>
            </a:pPr>
            <a:endParaRPr lang="en-US" dirty="0"/>
          </a:p>
          <a:p>
            <a:pPr>
              <a:buAutoNum type="arabicPeriod" startAt="8"/>
            </a:pPr>
            <a:endParaRPr lang="en-US" dirty="0"/>
          </a:p>
        </p:txBody>
      </p:sp>
      <p:pic>
        <p:nvPicPr>
          <p:cNvPr id="6" name="Graphic 5" descr="Help">
            <a:extLst>
              <a:ext uri="{FF2B5EF4-FFF2-40B4-BE49-F238E27FC236}">
                <a16:creationId xmlns:a16="http://schemas.microsoft.com/office/drawing/2014/main" id="{D3819F47-CB9F-46B6-9E05-FA67EA4F2D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4781" y="173737"/>
            <a:ext cx="914400" cy="914400"/>
          </a:xfrm>
          <a:prstGeom prst="rect">
            <a:avLst/>
          </a:prstGeom>
        </p:spPr>
      </p:pic>
      <p:sp>
        <p:nvSpPr>
          <p:cNvPr id="2" name="Footer Placeholder 1">
            <a:extLst>
              <a:ext uri="{FF2B5EF4-FFF2-40B4-BE49-F238E27FC236}">
                <a16:creationId xmlns:a16="http://schemas.microsoft.com/office/drawing/2014/main" id="{9190A19D-A4FF-9D1A-6AA1-80E7D2E19FB6}"/>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defTabSz="898137" eaLnBrk="1" hangingPunct="1">
              <a:defRPr/>
            </a:pPr>
            <a:r>
              <a:rPr lang="en-US" dirty="0"/>
              <a:t>Review questions (cont.)</a:t>
            </a:r>
          </a:p>
        </p:txBody>
      </p:sp>
      <p:sp>
        <p:nvSpPr>
          <p:cNvPr id="4" name="Content Placeholder 3">
            <a:extLst>
              <a:ext uri="{FF2B5EF4-FFF2-40B4-BE49-F238E27FC236}">
                <a16:creationId xmlns:a16="http://schemas.microsoft.com/office/drawing/2014/main" id="{1F435148-B4D4-4D03-8B82-A972C62B36BD}"/>
              </a:ext>
            </a:extLst>
          </p:cNvPr>
          <p:cNvSpPr>
            <a:spLocks noGrp="1"/>
          </p:cNvSpPr>
          <p:nvPr>
            <p:ph idx="1"/>
          </p:nvPr>
        </p:nvSpPr>
        <p:spPr/>
        <p:txBody>
          <a:bodyPr/>
          <a:lstStyle/>
          <a:p>
            <a:pPr>
              <a:buFont typeface="+mj-lt"/>
              <a:buAutoNum type="arabicPeriod" startAt="10"/>
            </a:pPr>
            <a:r>
              <a:rPr kumimoji="0" lang="en-US" sz="2100" b="0" i="0" u="none" strike="noStrike" kern="1200" cap="none" spc="0" normalizeH="0" baseline="0" noProof="0" dirty="0">
                <a:ln>
                  <a:noFill/>
                </a:ln>
                <a:solidFill>
                  <a:srgbClr val="181818"/>
                </a:solidFill>
                <a:effectLst/>
                <a:uLnTx/>
                <a:uFillTx/>
                <a:latin typeface="IBM Plex Sans" panose="020B0503050203000203" pitchFamily="34" charset="0"/>
                <a:ea typeface="+mn-ea"/>
                <a:cs typeface="Arial" panose="020B0604020202020204" pitchFamily="34" charset="0"/>
              </a:rPr>
              <a:t>It is used to insert the context that you gathered from the customer.</a:t>
            </a:r>
          </a:p>
          <a:p>
            <a:pPr lvl="1"/>
            <a:r>
              <a:rPr lang="en-US" dirty="0"/>
              <a:t>Action variable</a:t>
            </a:r>
          </a:p>
          <a:p>
            <a:pPr lvl="1"/>
            <a:r>
              <a:rPr lang="en-US" dirty="0"/>
              <a:t>Condition</a:t>
            </a:r>
          </a:p>
          <a:p>
            <a:pPr lvl="1"/>
            <a:r>
              <a:rPr lang="en-US" dirty="0"/>
              <a:t>Entity</a:t>
            </a:r>
          </a:p>
          <a:p>
            <a:pPr lvl="1"/>
            <a:r>
              <a:rPr lang="en-US" dirty="0"/>
              <a:t>Intent</a:t>
            </a:r>
          </a:p>
          <a:p>
            <a:pPr lvl="1"/>
            <a:r>
              <a:rPr lang="en-US" dirty="0"/>
              <a:t>Webhook</a:t>
            </a:r>
          </a:p>
          <a:p>
            <a:pPr>
              <a:buFont typeface="+mj-lt"/>
              <a:buAutoNum type="arabicPeriod" startAt="10"/>
            </a:pPr>
            <a:r>
              <a:rPr lang="en-US" dirty="0"/>
              <a:t>True or False: The new Watson Assistant experience is built around Dialog. </a:t>
            </a:r>
          </a:p>
          <a:p>
            <a:pPr>
              <a:buAutoNum type="arabicPeriod" startAt="10"/>
            </a:pPr>
            <a:endParaRPr lang="en-US" dirty="0"/>
          </a:p>
          <a:p>
            <a:pPr>
              <a:buAutoNum type="arabicPeriod" startAt="10"/>
            </a:pPr>
            <a:endParaRPr lang="en-US" dirty="0"/>
          </a:p>
          <a:p>
            <a:pPr>
              <a:buAutoNum type="arabicPeriod" startAt="10"/>
            </a:pPr>
            <a:endParaRPr lang="en-US" dirty="0"/>
          </a:p>
        </p:txBody>
      </p:sp>
      <p:pic>
        <p:nvPicPr>
          <p:cNvPr id="6" name="Graphic 5" descr="Help">
            <a:extLst>
              <a:ext uri="{FF2B5EF4-FFF2-40B4-BE49-F238E27FC236}">
                <a16:creationId xmlns:a16="http://schemas.microsoft.com/office/drawing/2014/main" id="{D3819F47-CB9F-46B6-9E05-FA67EA4F2D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4781" y="173737"/>
            <a:ext cx="914400" cy="914400"/>
          </a:xfrm>
          <a:prstGeom prst="rect">
            <a:avLst/>
          </a:prstGeom>
        </p:spPr>
      </p:pic>
      <p:sp>
        <p:nvSpPr>
          <p:cNvPr id="2" name="Footer Placeholder 1">
            <a:extLst>
              <a:ext uri="{FF2B5EF4-FFF2-40B4-BE49-F238E27FC236}">
                <a16:creationId xmlns:a16="http://schemas.microsoft.com/office/drawing/2014/main" id="{1E97AAB8-FFDB-EDE9-F0B7-7D766CFE4AE9}"/>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1662016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Classic Watson Assistant experience</a:t>
            </a:r>
          </a:p>
        </p:txBody>
      </p:sp>
      <p:sp>
        <p:nvSpPr>
          <p:cNvPr id="3" name="Content Placeholder 2"/>
          <p:cNvSpPr>
            <a:spLocks noGrp="1"/>
          </p:cNvSpPr>
          <p:nvPr>
            <p:ph idx="1"/>
          </p:nvPr>
        </p:nvSpPr>
        <p:spPr>
          <a:xfrm>
            <a:off x="208800" y="1164168"/>
            <a:ext cx="11641455" cy="5513832"/>
          </a:xfrm>
        </p:spPr>
        <p:txBody>
          <a:bodyPr/>
          <a:lstStyle/>
          <a:p>
            <a:r>
              <a:rPr lang="en-US" dirty="0"/>
              <a:t>The </a:t>
            </a:r>
            <a:r>
              <a:rPr lang="en-US" i="1" dirty="0"/>
              <a:t>classic</a:t>
            </a:r>
            <a:r>
              <a:rPr lang="en-US" dirty="0"/>
              <a:t> experience refers to the Watson Assistant build experience that was available before the new experience was announced in October 2021.</a:t>
            </a:r>
          </a:p>
          <a:p>
            <a:r>
              <a:rPr lang="en-US" dirty="0"/>
              <a:t>The classic experience is built around the following concepts:</a:t>
            </a:r>
          </a:p>
          <a:p>
            <a:pPr lvl="1"/>
            <a:r>
              <a:rPr lang="en-GB" dirty="0"/>
              <a:t>Skills</a:t>
            </a:r>
          </a:p>
          <a:p>
            <a:pPr lvl="1"/>
            <a:r>
              <a:rPr lang="en-GB" dirty="0"/>
              <a:t>Intents</a:t>
            </a:r>
          </a:p>
          <a:p>
            <a:pPr lvl="1"/>
            <a:r>
              <a:rPr lang="en-GB" dirty="0"/>
              <a:t>Entities</a:t>
            </a:r>
          </a:p>
          <a:p>
            <a:pPr lvl="1"/>
            <a:r>
              <a:rPr lang="en-GB" dirty="0"/>
              <a:t>Dialog </a:t>
            </a:r>
          </a:p>
          <a:p>
            <a:r>
              <a:rPr lang="en-US" dirty="0"/>
              <a:t>Customers that built their assistants by using the classic experience can migrate to the new experience or remain in the classic experience.</a:t>
            </a:r>
          </a:p>
          <a:p>
            <a:r>
              <a:rPr lang="en-US" dirty="0"/>
              <a:t>A dialog-based conversation is the best choice when you want greater control over the logic of the flow.</a:t>
            </a:r>
          </a:p>
          <a:p>
            <a:r>
              <a:rPr lang="en-US" dirty="0"/>
              <a:t>The dialog flow uses an if-then-else style structure that might be familiar to developers, but not to content designers or customer-care experts.</a:t>
            </a:r>
          </a:p>
          <a:p>
            <a:endParaRPr lang="en-GB" dirty="0"/>
          </a:p>
        </p:txBody>
      </p:sp>
      <p:sp>
        <p:nvSpPr>
          <p:cNvPr id="4" name="Footer Placeholder 3">
            <a:extLst>
              <a:ext uri="{FF2B5EF4-FFF2-40B4-BE49-F238E27FC236}">
                <a16:creationId xmlns:a16="http://schemas.microsoft.com/office/drawing/2014/main" id="{ECD3B3D7-EAFE-8473-9526-C73C4DE99A80}"/>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912910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08800" y="180000"/>
            <a:ext cx="11641455" cy="860400"/>
          </a:xfrm>
        </p:spPr>
        <p:txBody>
          <a:bodyPr/>
          <a:lstStyle/>
          <a:p>
            <a:r>
              <a:rPr lang="en-US" dirty="0"/>
              <a:t>Review answers</a:t>
            </a:r>
          </a:p>
        </p:txBody>
      </p:sp>
      <p:sp>
        <p:nvSpPr>
          <p:cNvPr id="21508" name="Rectangle 3"/>
          <p:cNvSpPr>
            <a:spLocks noGrp="1" noChangeArrowheads="1"/>
          </p:cNvSpPr>
          <p:nvPr>
            <p:ph idx="1"/>
          </p:nvPr>
        </p:nvSpPr>
        <p:spPr>
          <a:xfrm>
            <a:off x="208800" y="1170432"/>
            <a:ext cx="11641455" cy="5513832"/>
          </a:xfrm>
        </p:spPr>
        <p:txBody>
          <a:bodyPr/>
          <a:lstStyle/>
          <a:p>
            <a:r>
              <a:rPr lang="en-US" u="sng" dirty="0">
                <a:solidFill>
                  <a:schemeClr val="accent2"/>
                </a:solidFill>
              </a:rPr>
              <a:t>True</a:t>
            </a:r>
            <a:r>
              <a:rPr lang="en-US" dirty="0"/>
              <a:t> or False: In Watson Assistant, Skill can contain one or more entities.</a:t>
            </a:r>
            <a:endParaRPr lang="en-GB" dirty="0"/>
          </a:p>
          <a:p>
            <a:r>
              <a:rPr lang="en-US" dirty="0"/>
              <a:t>True or </a:t>
            </a:r>
            <a:r>
              <a:rPr lang="en-US" u="sng" dirty="0">
                <a:solidFill>
                  <a:schemeClr val="accent2"/>
                </a:solidFill>
              </a:rPr>
              <a:t>False</a:t>
            </a:r>
            <a:r>
              <a:rPr lang="en-US" dirty="0"/>
              <a:t>: In Watson Assistant, @type is an example of an intent.</a:t>
            </a:r>
          </a:p>
          <a:p>
            <a:pPr>
              <a:buAutoNum type="arabicPeriod" startAt="3"/>
            </a:pPr>
            <a:r>
              <a:rPr lang="en-US" u="sng" dirty="0">
                <a:solidFill>
                  <a:schemeClr val="accent2"/>
                </a:solidFill>
              </a:rPr>
              <a:t>True</a:t>
            </a:r>
            <a:r>
              <a:rPr lang="en-US" dirty="0"/>
              <a:t> or False: The dialog flow is from top to bottom and left to right.</a:t>
            </a:r>
          </a:p>
          <a:p>
            <a:pPr>
              <a:buAutoNum type="arabicPeriod" startAt="3"/>
            </a:pPr>
            <a:r>
              <a:rPr lang="en-US" dirty="0"/>
              <a:t>Which of the following response types can be used in a dialog node?</a:t>
            </a:r>
          </a:p>
          <a:p>
            <a:pPr lvl="1"/>
            <a:r>
              <a:rPr lang="en-US" dirty="0"/>
              <a:t>Image</a:t>
            </a:r>
          </a:p>
          <a:p>
            <a:pPr lvl="1"/>
            <a:r>
              <a:rPr lang="en-US" dirty="0"/>
              <a:t>Text</a:t>
            </a:r>
          </a:p>
          <a:p>
            <a:pPr lvl="1"/>
            <a:r>
              <a:rPr lang="en-US" dirty="0"/>
              <a:t>Option</a:t>
            </a:r>
          </a:p>
          <a:p>
            <a:pPr lvl="1"/>
            <a:r>
              <a:rPr lang="en-US" u="sng" dirty="0">
                <a:solidFill>
                  <a:schemeClr val="accent2"/>
                </a:solidFill>
              </a:rPr>
              <a:t>All the above</a:t>
            </a:r>
          </a:p>
          <a:p>
            <a:endParaRPr lang="en-US" dirty="0"/>
          </a:p>
          <a:p>
            <a:endParaRPr lang="en-US" dirty="0"/>
          </a:p>
          <a:p>
            <a:endParaRPr lang="en-US" dirty="0"/>
          </a:p>
          <a:p>
            <a:endParaRPr lang="en-US" dirty="0"/>
          </a:p>
          <a:p>
            <a:pPr lvl="1"/>
            <a:endParaRPr lang="en-US" dirty="0"/>
          </a:p>
          <a:p>
            <a:endParaRPr lang="en-US" dirty="0"/>
          </a:p>
        </p:txBody>
      </p:sp>
      <p:pic>
        <p:nvPicPr>
          <p:cNvPr id="6" name="Graphic 5" descr="Checklist">
            <a:extLst>
              <a:ext uri="{FF2B5EF4-FFF2-40B4-BE49-F238E27FC236}">
                <a16:creationId xmlns:a16="http://schemas.microsoft.com/office/drawing/2014/main" id="{24A2FF88-12B9-4754-BD51-4CCCF7FC14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7569" y="161611"/>
            <a:ext cx="914400" cy="914400"/>
          </a:xfrm>
          <a:prstGeom prst="rect">
            <a:avLst/>
          </a:prstGeom>
        </p:spPr>
      </p:pic>
      <p:sp>
        <p:nvSpPr>
          <p:cNvPr id="2" name="Footer Placeholder 1">
            <a:extLst>
              <a:ext uri="{FF2B5EF4-FFF2-40B4-BE49-F238E27FC236}">
                <a16:creationId xmlns:a16="http://schemas.microsoft.com/office/drawing/2014/main" id="{51A55B46-C775-779D-D076-0D9FC3C67C04}"/>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3684997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r>
              <a:rPr lang="en-US" dirty="0"/>
              <a:t>Review answers (cont.)</a:t>
            </a:r>
          </a:p>
        </p:txBody>
      </p:sp>
      <p:sp>
        <p:nvSpPr>
          <p:cNvPr id="21508" name="Rectangle 3"/>
          <p:cNvSpPr>
            <a:spLocks noGrp="1" noChangeArrowheads="1"/>
          </p:cNvSpPr>
          <p:nvPr>
            <p:ph idx="1"/>
          </p:nvPr>
        </p:nvSpPr>
        <p:spPr/>
        <p:txBody>
          <a:bodyPr/>
          <a:lstStyle/>
          <a:p>
            <a:pPr>
              <a:buFont typeface="+mj-lt"/>
              <a:buAutoNum type="arabicPeriod" startAt="5"/>
            </a:pPr>
            <a:r>
              <a:rPr lang="en-US" dirty="0"/>
              <a:t>#</a:t>
            </a:r>
            <a:r>
              <a:rPr lang="en-US" dirty="0" err="1"/>
              <a:t>pay_bill</a:t>
            </a:r>
            <a:r>
              <a:rPr lang="en-US" dirty="0"/>
              <a:t> is an example of ____</a:t>
            </a:r>
          </a:p>
          <a:p>
            <a:pPr lvl="1"/>
            <a:r>
              <a:rPr lang="en-US" u="sng" dirty="0">
                <a:solidFill>
                  <a:schemeClr val="accent2"/>
                </a:solidFill>
              </a:rPr>
              <a:t>Intent</a:t>
            </a:r>
          </a:p>
          <a:p>
            <a:pPr lvl="1">
              <a:buFont typeface="+mj-lt"/>
              <a:buAutoNum type="alphaLcPeriod"/>
            </a:pPr>
            <a:r>
              <a:rPr lang="en-US" dirty="0"/>
              <a:t>Entity </a:t>
            </a:r>
          </a:p>
          <a:p>
            <a:pPr lvl="1">
              <a:buFont typeface="+mj-lt"/>
              <a:buAutoNum type="alphaLcPeriod"/>
            </a:pPr>
            <a:r>
              <a:rPr lang="en-US" dirty="0"/>
              <a:t>Skills</a:t>
            </a:r>
          </a:p>
          <a:p>
            <a:pPr lvl="1">
              <a:buFont typeface="+mj-lt"/>
              <a:buAutoNum type="alphaLcPeriod"/>
            </a:pPr>
            <a:r>
              <a:rPr lang="en-US" dirty="0"/>
              <a:t>Workspace</a:t>
            </a:r>
          </a:p>
          <a:p>
            <a:pPr lvl="1">
              <a:buFont typeface="+mj-lt"/>
              <a:buAutoNum type="alphaLcPeriod"/>
            </a:pPr>
            <a:endParaRPr lang="en-US" dirty="0"/>
          </a:p>
          <a:p>
            <a:pPr>
              <a:buAutoNum type="arabicPeriod" startAt="5"/>
            </a:pPr>
            <a:r>
              <a:rPr lang="en-US" dirty="0"/>
              <a:t>A branching conversation flow that defines how your </a:t>
            </a:r>
            <a:r>
              <a:rPr lang="en-US" dirty="0" err="1"/>
              <a:t>chatbot</a:t>
            </a:r>
            <a:r>
              <a:rPr lang="en-US" dirty="0"/>
              <a:t> responds when it recognizes the input from the user.</a:t>
            </a:r>
          </a:p>
          <a:p>
            <a:pPr lvl="1"/>
            <a:r>
              <a:rPr lang="en-US" dirty="0"/>
              <a:t>Intent</a:t>
            </a:r>
          </a:p>
          <a:p>
            <a:pPr lvl="1"/>
            <a:r>
              <a:rPr lang="en-US" u="sng" dirty="0">
                <a:solidFill>
                  <a:schemeClr val="accent2"/>
                </a:solidFill>
              </a:rPr>
              <a:t>Dialog</a:t>
            </a:r>
          </a:p>
          <a:p>
            <a:pPr lvl="1"/>
            <a:r>
              <a:rPr lang="en-US" dirty="0"/>
              <a:t>Condition</a:t>
            </a:r>
          </a:p>
          <a:p>
            <a:pPr lvl="1"/>
            <a:r>
              <a:rPr lang="en-US" dirty="0"/>
              <a:t>Entity</a:t>
            </a:r>
          </a:p>
          <a:p>
            <a:pPr lvl="1"/>
            <a:endParaRPr lang="en-US" dirty="0"/>
          </a:p>
          <a:p>
            <a:pPr>
              <a:buAutoNum type="arabicPeriod" startAt="5"/>
            </a:pPr>
            <a:r>
              <a:rPr lang="en-US" dirty="0"/>
              <a:t>True or </a:t>
            </a:r>
            <a:r>
              <a:rPr lang="en-US" u="sng" dirty="0">
                <a:solidFill>
                  <a:schemeClr val="accent2"/>
                </a:solidFill>
              </a:rPr>
              <a:t>False</a:t>
            </a:r>
            <a:r>
              <a:rPr lang="en-US" dirty="0"/>
              <a:t>: @menu is an example of intent.</a:t>
            </a:r>
          </a:p>
          <a:p>
            <a:pPr>
              <a:buAutoNum type="arabicPeriod" startAt="5"/>
            </a:pPr>
            <a:endParaRPr lang="en-US" dirty="0"/>
          </a:p>
          <a:p>
            <a:pPr>
              <a:buAutoNum type="arabicPeriod" startAt="5"/>
            </a:pPr>
            <a:endParaRPr lang="en-US" dirty="0"/>
          </a:p>
          <a:p>
            <a:pPr>
              <a:buAutoNum type="arabicPeriod" startAt="5"/>
            </a:pPr>
            <a:endParaRPr lang="en-US" dirty="0"/>
          </a:p>
          <a:p>
            <a:pPr>
              <a:buAutoNum type="arabicPeriod" startAt="5"/>
            </a:pPr>
            <a:endParaRPr lang="en-US" dirty="0"/>
          </a:p>
        </p:txBody>
      </p:sp>
      <p:pic>
        <p:nvPicPr>
          <p:cNvPr id="7" name="Graphic 6" descr="Checklist">
            <a:extLst>
              <a:ext uri="{FF2B5EF4-FFF2-40B4-BE49-F238E27FC236}">
                <a16:creationId xmlns:a16="http://schemas.microsoft.com/office/drawing/2014/main" id="{9E34F49D-C70D-4B93-B180-A0F403F30C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7569" y="161611"/>
            <a:ext cx="914400" cy="914400"/>
          </a:xfrm>
          <a:prstGeom prst="rect">
            <a:avLst/>
          </a:prstGeom>
        </p:spPr>
      </p:pic>
      <p:sp>
        <p:nvSpPr>
          <p:cNvPr id="2" name="Footer Placeholder 1">
            <a:extLst>
              <a:ext uri="{FF2B5EF4-FFF2-40B4-BE49-F238E27FC236}">
                <a16:creationId xmlns:a16="http://schemas.microsoft.com/office/drawing/2014/main" id="{549B123F-0C55-217A-A4FF-54B7E66612DF}"/>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17296901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defTabSz="898137" eaLnBrk="1" hangingPunct="1">
              <a:defRPr/>
            </a:pPr>
            <a:r>
              <a:rPr lang="en-US" dirty="0"/>
              <a:t>Review answers (cont.)</a:t>
            </a:r>
          </a:p>
        </p:txBody>
      </p:sp>
      <p:sp>
        <p:nvSpPr>
          <p:cNvPr id="4" name="Content Placeholder 3">
            <a:extLst>
              <a:ext uri="{FF2B5EF4-FFF2-40B4-BE49-F238E27FC236}">
                <a16:creationId xmlns:a16="http://schemas.microsoft.com/office/drawing/2014/main" id="{1F435148-B4D4-4D03-8B82-A972C62B36BD}"/>
              </a:ext>
            </a:extLst>
          </p:cNvPr>
          <p:cNvSpPr>
            <a:spLocks noGrp="1"/>
          </p:cNvSpPr>
          <p:nvPr>
            <p:ph idx="1"/>
          </p:nvPr>
        </p:nvSpPr>
        <p:spPr/>
        <p:txBody>
          <a:bodyPr/>
          <a:lstStyle/>
          <a:p>
            <a:pPr>
              <a:buFont typeface="+mj-lt"/>
              <a:buAutoNum type="arabicPeriod" startAt="8"/>
            </a:pPr>
            <a:r>
              <a:rPr lang="en-US" u="sng" dirty="0">
                <a:solidFill>
                  <a:schemeClr val="accent2"/>
                </a:solidFill>
              </a:rPr>
              <a:t>True</a:t>
            </a:r>
            <a:r>
              <a:rPr lang="en-US" dirty="0"/>
              <a:t> or False: Actions can be called from a Dialog.</a:t>
            </a:r>
          </a:p>
          <a:p>
            <a:pPr>
              <a:buFont typeface="+mj-lt"/>
              <a:buAutoNum type="arabicPeriod" startAt="9"/>
            </a:pPr>
            <a:r>
              <a:rPr lang="en-US" dirty="0"/>
              <a:t>Which if the following are examples of actions (select all that apply)?</a:t>
            </a:r>
          </a:p>
          <a:p>
            <a:pPr lvl="1"/>
            <a:r>
              <a:rPr lang="en-US" dirty="0"/>
              <a:t>Pay bill</a:t>
            </a:r>
          </a:p>
          <a:p>
            <a:pPr lvl="1"/>
            <a:r>
              <a:rPr lang="en-US" dirty="0"/>
              <a:t>Menu</a:t>
            </a:r>
          </a:p>
          <a:p>
            <a:pPr lvl="1"/>
            <a:r>
              <a:rPr lang="en-US" dirty="0"/>
              <a:t>Balance in bank account</a:t>
            </a:r>
          </a:p>
          <a:p>
            <a:pPr lvl="1"/>
            <a:r>
              <a:rPr lang="en-US" dirty="0"/>
              <a:t>Withdraw money</a:t>
            </a:r>
          </a:p>
          <a:p>
            <a:pPr lvl="1"/>
            <a:r>
              <a:rPr lang="en-US" dirty="0"/>
              <a:t>Account number</a:t>
            </a:r>
          </a:p>
          <a:p>
            <a:pPr lvl="1"/>
            <a:r>
              <a:rPr lang="en-US" dirty="0"/>
              <a:t>a and b.</a:t>
            </a:r>
          </a:p>
          <a:p>
            <a:pPr lvl="1"/>
            <a:r>
              <a:rPr lang="en-US" u="sng" dirty="0">
                <a:solidFill>
                  <a:schemeClr val="accent2"/>
                </a:solidFill>
              </a:rPr>
              <a:t>a, c, d</a:t>
            </a:r>
            <a:endParaRPr lang="en-US" dirty="0"/>
          </a:p>
          <a:p>
            <a:pPr lvl="1"/>
            <a:r>
              <a:rPr lang="en-US" dirty="0"/>
              <a:t>b and e</a:t>
            </a:r>
          </a:p>
          <a:p>
            <a:pPr>
              <a:buFont typeface="+mj-lt"/>
              <a:buAutoNum type="arabicPeriod" startAt="8"/>
            </a:pPr>
            <a:endParaRPr lang="en-US" dirty="0"/>
          </a:p>
          <a:p>
            <a:pPr>
              <a:buAutoNum type="arabicPeriod" startAt="8"/>
            </a:pPr>
            <a:endParaRPr lang="en-US" dirty="0"/>
          </a:p>
          <a:p>
            <a:pPr>
              <a:buAutoNum type="arabicPeriod" startAt="8"/>
            </a:pPr>
            <a:endParaRPr lang="en-US" dirty="0"/>
          </a:p>
        </p:txBody>
      </p:sp>
      <p:pic>
        <p:nvPicPr>
          <p:cNvPr id="7" name="Graphic 6" descr="Checklist">
            <a:extLst>
              <a:ext uri="{FF2B5EF4-FFF2-40B4-BE49-F238E27FC236}">
                <a16:creationId xmlns:a16="http://schemas.microsoft.com/office/drawing/2014/main" id="{0D139346-E06D-41B1-9F7E-407FD40C5E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7569" y="161611"/>
            <a:ext cx="914400" cy="914400"/>
          </a:xfrm>
          <a:prstGeom prst="rect">
            <a:avLst/>
          </a:prstGeom>
        </p:spPr>
      </p:pic>
      <p:sp>
        <p:nvSpPr>
          <p:cNvPr id="2" name="Footer Placeholder 1">
            <a:extLst>
              <a:ext uri="{FF2B5EF4-FFF2-40B4-BE49-F238E27FC236}">
                <a16:creationId xmlns:a16="http://schemas.microsoft.com/office/drawing/2014/main" id="{5E34FB07-A403-1E3A-DC62-7E89AA5AD02F}"/>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62691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defTabSz="898137" eaLnBrk="1" hangingPunct="1">
              <a:defRPr/>
            </a:pPr>
            <a:r>
              <a:rPr lang="en-US" dirty="0"/>
              <a:t>Review answers (cont.)</a:t>
            </a:r>
          </a:p>
        </p:txBody>
      </p:sp>
      <p:sp>
        <p:nvSpPr>
          <p:cNvPr id="4" name="Content Placeholder 3">
            <a:extLst>
              <a:ext uri="{FF2B5EF4-FFF2-40B4-BE49-F238E27FC236}">
                <a16:creationId xmlns:a16="http://schemas.microsoft.com/office/drawing/2014/main" id="{1F435148-B4D4-4D03-8B82-A972C62B36BD}"/>
              </a:ext>
            </a:extLst>
          </p:cNvPr>
          <p:cNvSpPr>
            <a:spLocks noGrp="1"/>
          </p:cNvSpPr>
          <p:nvPr>
            <p:ph idx="1"/>
          </p:nvPr>
        </p:nvSpPr>
        <p:spPr/>
        <p:txBody>
          <a:bodyPr/>
          <a:lstStyle/>
          <a:p>
            <a:pPr>
              <a:buFont typeface="+mj-lt"/>
              <a:buAutoNum type="arabicPeriod" startAt="10"/>
            </a:pPr>
            <a:r>
              <a:rPr kumimoji="0" lang="en-US" sz="2100" b="0" i="0" u="none" strike="noStrike" kern="1200" cap="none" spc="0" normalizeH="0" baseline="0" noProof="0" dirty="0">
                <a:ln>
                  <a:noFill/>
                </a:ln>
                <a:solidFill>
                  <a:srgbClr val="181818"/>
                </a:solidFill>
                <a:effectLst/>
                <a:uLnTx/>
                <a:uFillTx/>
                <a:latin typeface="IBM Plex Sans" panose="020B0503050203000203" pitchFamily="34" charset="0"/>
                <a:ea typeface="+mn-ea"/>
                <a:cs typeface="Arial" panose="020B0604020202020204" pitchFamily="34" charset="0"/>
              </a:rPr>
              <a:t>It is used to insert the context that you gathered from the customer.</a:t>
            </a:r>
          </a:p>
          <a:p>
            <a:pPr lvl="1"/>
            <a:r>
              <a:rPr lang="en-US" u="sng" dirty="0">
                <a:solidFill>
                  <a:schemeClr val="accent2"/>
                </a:solidFill>
              </a:rPr>
              <a:t>Action variable</a:t>
            </a:r>
          </a:p>
          <a:p>
            <a:pPr lvl="1"/>
            <a:r>
              <a:rPr lang="en-US" dirty="0"/>
              <a:t>Condition</a:t>
            </a:r>
          </a:p>
          <a:p>
            <a:pPr lvl="1"/>
            <a:r>
              <a:rPr lang="en-US" dirty="0"/>
              <a:t>Entity</a:t>
            </a:r>
          </a:p>
          <a:p>
            <a:pPr lvl="1"/>
            <a:r>
              <a:rPr lang="en-US" dirty="0"/>
              <a:t>Intent</a:t>
            </a:r>
          </a:p>
          <a:p>
            <a:pPr lvl="1"/>
            <a:r>
              <a:rPr lang="en-US" dirty="0"/>
              <a:t>Webhook</a:t>
            </a:r>
          </a:p>
          <a:p>
            <a:pPr>
              <a:buFont typeface="+mj-lt"/>
              <a:buAutoNum type="arabicPeriod" startAt="10"/>
            </a:pPr>
            <a:r>
              <a:rPr lang="en-US" dirty="0"/>
              <a:t>True or </a:t>
            </a:r>
            <a:r>
              <a:rPr lang="en-US" u="sng" dirty="0">
                <a:solidFill>
                  <a:schemeClr val="accent2"/>
                </a:solidFill>
              </a:rPr>
              <a:t>False</a:t>
            </a:r>
            <a:r>
              <a:rPr lang="en-US" dirty="0"/>
              <a:t>: The new Watson Assistant experience is built around Dialog. </a:t>
            </a:r>
          </a:p>
          <a:p>
            <a:pPr>
              <a:buAutoNum type="arabicPeriod" startAt="10"/>
            </a:pPr>
            <a:endParaRPr lang="en-US" dirty="0"/>
          </a:p>
          <a:p>
            <a:pPr>
              <a:buAutoNum type="arabicPeriod" startAt="10"/>
            </a:pPr>
            <a:endParaRPr lang="en-US" dirty="0"/>
          </a:p>
          <a:p>
            <a:pPr>
              <a:buAutoNum type="arabicPeriod" startAt="10"/>
            </a:pPr>
            <a:endParaRPr lang="en-US" dirty="0"/>
          </a:p>
        </p:txBody>
      </p:sp>
      <p:pic>
        <p:nvPicPr>
          <p:cNvPr id="7" name="Graphic 6" descr="Checklist">
            <a:extLst>
              <a:ext uri="{FF2B5EF4-FFF2-40B4-BE49-F238E27FC236}">
                <a16:creationId xmlns:a16="http://schemas.microsoft.com/office/drawing/2014/main" id="{19FE1CAB-32C1-4DB8-A297-A0CB6A94E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7569" y="161611"/>
            <a:ext cx="914400" cy="914400"/>
          </a:xfrm>
          <a:prstGeom prst="rect">
            <a:avLst/>
          </a:prstGeom>
        </p:spPr>
      </p:pic>
      <p:sp>
        <p:nvSpPr>
          <p:cNvPr id="2" name="Footer Placeholder 1">
            <a:extLst>
              <a:ext uri="{FF2B5EF4-FFF2-40B4-BE49-F238E27FC236}">
                <a16:creationId xmlns:a16="http://schemas.microsoft.com/office/drawing/2014/main" id="{DC886FBB-9C73-F97F-6CB0-D980B279F7DE}"/>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4245384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08800" y="180000"/>
            <a:ext cx="11641455" cy="860400"/>
          </a:xfrm>
        </p:spPr>
        <p:txBody>
          <a:bodyPr/>
          <a:lstStyle/>
          <a:p>
            <a:r>
              <a:rPr lang="en-US" dirty="0"/>
              <a:t>Exercise: Getting started with Watson Assistant</a:t>
            </a:r>
          </a:p>
        </p:txBody>
      </p:sp>
      <p:sp>
        <p:nvSpPr>
          <p:cNvPr id="2" name="Footer Placeholder 1">
            <a:extLst>
              <a:ext uri="{FF2B5EF4-FFF2-40B4-BE49-F238E27FC236}">
                <a16:creationId xmlns:a16="http://schemas.microsoft.com/office/drawing/2014/main" id="{6D19F15E-1760-8EB1-875D-391570AD39C0}"/>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4564553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100800" y="352800"/>
            <a:ext cx="2840400" cy="6328800"/>
          </a:xfrm>
        </p:spPr>
        <p:txBody>
          <a:bodyPr/>
          <a:lstStyle/>
          <a:p>
            <a:r>
              <a:rPr lang="en-US" dirty="0"/>
              <a:t>Exercise objectives</a:t>
            </a:r>
          </a:p>
        </p:txBody>
      </p:sp>
      <p:sp>
        <p:nvSpPr>
          <p:cNvPr id="31748" name="Rectangle 3"/>
          <p:cNvSpPr>
            <a:spLocks noGrp="1" noChangeArrowheads="1"/>
          </p:cNvSpPr>
          <p:nvPr>
            <p:ph idx="1"/>
          </p:nvPr>
        </p:nvSpPr>
        <p:spPr>
          <a:xfrm>
            <a:off x="3204000" y="352800"/>
            <a:ext cx="8506800" cy="6328800"/>
          </a:xfrm>
        </p:spPr>
        <p:txBody>
          <a:bodyPr/>
          <a:lstStyle/>
          <a:p>
            <a:r>
              <a:rPr lang="en-US" dirty="0"/>
              <a:t>This exercise introduces IBM Watson Assistant and walks you through the process of creating a very simple </a:t>
            </a:r>
            <a:r>
              <a:rPr lang="en-US" dirty="0" err="1"/>
              <a:t>chatbot</a:t>
            </a:r>
            <a:r>
              <a:rPr lang="en-US" dirty="0"/>
              <a:t> with Watson Assistant.</a:t>
            </a:r>
          </a:p>
          <a:p>
            <a:r>
              <a:rPr lang="en-US" dirty="0"/>
              <a:t>After completing this exercise, you should be able to: </a:t>
            </a:r>
          </a:p>
          <a:p>
            <a:pPr lvl="1"/>
            <a:r>
              <a:rPr lang="en-US" dirty="0"/>
              <a:t>Create a Watson Assistant service instance.</a:t>
            </a:r>
          </a:p>
          <a:p>
            <a:pPr lvl="1"/>
            <a:r>
              <a:rPr lang="en-US" dirty="0"/>
              <a:t>Create a Watson Assistant dialog skill.</a:t>
            </a:r>
          </a:p>
          <a:p>
            <a:pPr lvl="1"/>
            <a:r>
              <a:rPr lang="en-US" dirty="0"/>
              <a:t>Add intents.</a:t>
            </a:r>
          </a:p>
          <a:p>
            <a:pPr lvl="1"/>
            <a:r>
              <a:rPr lang="en-US" dirty="0"/>
              <a:t>Build a dialog.</a:t>
            </a:r>
          </a:p>
          <a:p>
            <a:endParaRPr lang="en-US" dirty="0"/>
          </a:p>
        </p:txBody>
      </p:sp>
      <p:sp>
        <p:nvSpPr>
          <p:cNvPr id="2" name="Footer Placeholder 1">
            <a:extLst>
              <a:ext uri="{FF2B5EF4-FFF2-40B4-BE49-F238E27FC236}">
                <a16:creationId xmlns:a16="http://schemas.microsoft.com/office/drawing/2014/main" id="{FFABF284-381F-4E75-6258-7B9260C72593}"/>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30538002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08800" y="180000"/>
            <a:ext cx="11641455" cy="860400"/>
          </a:xfrm>
        </p:spPr>
        <p:txBody>
          <a:bodyPr/>
          <a:lstStyle/>
          <a:p>
            <a:r>
              <a:rPr lang="en-US" dirty="0"/>
              <a:t>Exercise: Help Desk Chatbot</a:t>
            </a:r>
          </a:p>
        </p:txBody>
      </p:sp>
      <p:sp>
        <p:nvSpPr>
          <p:cNvPr id="2" name="Footer Placeholder 1">
            <a:extLst>
              <a:ext uri="{FF2B5EF4-FFF2-40B4-BE49-F238E27FC236}">
                <a16:creationId xmlns:a16="http://schemas.microsoft.com/office/drawing/2014/main" id="{DEF9F5DD-3897-E694-C6A9-941BA2BFFE5A}"/>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146369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100800" y="352800"/>
            <a:ext cx="2840400" cy="6328800"/>
          </a:xfrm>
        </p:spPr>
        <p:txBody>
          <a:bodyPr/>
          <a:lstStyle/>
          <a:p>
            <a:r>
              <a:rPr lang="en-US" dirty="0"/>
              <a:t>Exercise objectives</a:t>
            </a:r>
          </a:p>
        </p:txBody>
      </p:sp>
      <p:sp>
        <p:nvSpPr>
          <p:cNvPr id="31748" name="Rectangle 3"/>
          <p:cNvSpPr>
            <a:spLocks noGrp="1" noChangeArrowheads="1"/>
          </p:cNvSpPr>
          <p:nvPr>
            <p:ph idx="1"/>
          </p:nvPr>
        </p:nvSpPr>
        <p:spPr>
          <a:xfrm>
            <a:off x="3204000" y="352800"/>
            <a:ext cx="8506800" cy="6328800"/>
          </a:xfrm>
        </p:spPr>
        <p:txBody>
          <a:bodyPr/>
          <a:lstStyle/>
          <a:p>
            <a:r>
              <a:rPr lang="en-US" dirty="0"/>
              <a:t>This exercise describes how to create a chatbot and publish it quickly without coding by using the IBM Watson Assistant service. For this example, you create a Help Desk chatbot. However, you can customize the chatbot to take any other role, such as delivery service, Q&amp;A, student assistant, and more. </a:t>
            </a:r>
          </a:p>
          <a:p>
            <a:r>
              <a:rPr lang="en-US" dirty="0"/>
              <a:t>After completing this exercise, you should be able to: </a:t>
            </a:r>
          </a:p>
          <a:p>
            <a:pPr lvl="1"/>
            <a:r>
              <a:rPr lang="en-US" dirty="0"/>
              <a:t>Add intents and entities that are imported from previous assistant.</a:t>
            </a:r>
          </a:p>
          <a:p>
            <a:pPr lvl="1"/>
            <a:r>
              <a:rPr lang="en-US" dirty="0"/>
              <a:t>Build a dialog.</a:t>
            </a:r>
          </a:p>
          <a:p>
            <a:pPr lvl="1"/>
            <a:r>
              <a:rPr lang="en-US" dirty="0"/>
              <a:t>Create an assistant and add dialog skills to it.</a:t>
            </a:r>
          </a:p>
          <a:p>
            <a:pPr lvl="1"/>
            <a:r>
              <a:rPr lang="en-US" dirty="0"/>
              <a:t>Publish a chatbot to a webpage. </a:t>
            </a:r>
          </a:p>
          <a:p>
            <a:endParaRPr lang="en-US" dirty="0"/>
          </a:p>
        </p:txBody>
      </p:sp>
      <p:sp>
        <p:nvSpPr>
          <p:cNvPr id="2" name="Footer Placeholder 1">
            <a:extLst>
              <a:ext uri="{FF2B5EF4-FFF2-40B4-BE49-F238E27FC236}">
                <a16:creationId xmlns:a16="http://schemas.microsoft.com/office/drawing/2014/main" id="{1CB9B899-A197-2A67-F1F3-1FA6380F197C}"/>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3289243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08800" y="180000"/>
            <a:ext cx="11641455" cy="860400"/>
          </a:xfrm>
        </p:spPr>
        <p:txBody>
          <a:bodyPr/>
          <a:lstStyle/>
          <a:p>
            <a:r>
              <a:rPr lang="en-US" dirty="0"/>
              <a:t>Exercise: Exploring the new Watson Assistant: Creating a retail customer service chatbot</a:t>
            </a:r>
          </a:p>
        </p:txBody>
      </p:sp>
      <p:sp>
        <p:nvSpPr>
          <p:cNvPr id="2" name="Footer Placeholder 1">
            <a:extLst>
              <a:ext uri="{FF2B5EF4-FFF2-40B4-BE49-F238E27FC236}">
                <a16:creationId xmlns:a16="http://schemas.microsoft.com/office/drawing/2014/main" id="{7826FFEA-14B0-17EE-4079-B4ECEE9A880C}"/>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31798505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100800" y="352800"/>
            <a:ext cx="2840400" cy="6328800"/>
          </a:xfrm>
        </p:spPr>
        <p:txBody>
          <a:bodyPr/>
          <a:lstStyle/>
          <a:p>
            <a:r>
              <a:rPr lang="en-US"/>
              <a:t>Exercise objectives</a:t>
            </a:r>
            <a:endParaRPr lang="en-US" dirty="0"/>
          </a:p>
        </p:txBody>
      </p:sp>
      <p:sp>
        <p:nvSpPr>
          <p:cNvPr id="31748" name="Rectangle 3"/>
          <p:cNvSpPr>
            <a:spLocks noGrp="1" noChangeArrowheads="1"/>
          </p:cNvSpPr>
          <p:nvPr>
            <p:ph idx="1"/>
          </p:nvPr>
        </p:nvSpPr>
        <p:spPr>
          <a:xfrm>
            <a:off x="3204000" y="352800"/>
            <a:ext cx="8506800" cy="6328800"/>
          </a:xfrm>
        </p:spPr>
        <p:txBody>
          <a:bodyPr/>
          <a:lstStyle/>
          <a:p>
            <a:r>
              <a:rPr lang="en-US" dirty="0"/>
              <a:t>This exercise introduces the new Watson Assistant capabilities and walks you through the process of creating actions with steps, conditions, and variables for a retail customer service chatbot.</a:t>
            </a:r>
          </a:p>
          <a:p>
            <a:r>
              <a:rPr lang="en-US" dirty="0"/>
              <a:t>After completing this exercise you should be able to:</a:t>
            </a:r>
          </a:p>
          <a:p>
            <a:pPr marL="342900" marR="0" lvl="0" indent="-342900" rtl="0">
              <a:spcBef>
                <a:spcPts val="600"/>
              </a:spcBef>
              <a:spcAft>
                <a:spcPts val="600"/>
              </a:spcAft>
              <a:buFont typeface="Symbol" panose="05050102010706020507" pitchFamily="18" charset="2"/>
              <a:buChar char=""/>
              <a:tabLst>
                <a:tab pos="2286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Create a Watson Assistant service instance.</a:t>
            </a:r>
          </a:p>
          <a:p>
            <a:pPr marL="342900" marR="0" lvl="0" indent="-342900">
              <a:spcBef>
                <a:spcPts val="600"/>
              </a:spcBef>
              <a:spcAft>
                <a:spcPts val="600"/>
              </a:spcAft>
              <a:buFont typeface="Symbol" panose="05050102010706020507" pitchFamily="18" charset="2"/>
              <a:buChar char=""/>
              <a:tabLst>
                <a:tab pos="2286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Create actions.</a:t>
            </a:r>
          </a:p>
          <a:p>
            <a:pPr marL="342900" marR="0" lvl="0" indent="-342900">
              <a:spcBef>
                <a:spcPts val="600"/>
              </a:spcBef>
              <a:spcAft>
                <a:spcPts val="600"/>
              </a:spcAft>
              <a:buFont typeface="Symbol" panose="05050102010706020507" pitchFamily="18" charset="2"/>
              <a:buChar char=""/>
              <a:tabLst>
                <a:tab pos="2286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Create actions with conditions.</a:t>
            </a:r>
          </a:p>
          <a:p>
            <a:pPr marL="342900" marR="0" lvl="0" indent="-342900">
              <a:spcBef>
                <a:spcPts val="600"/>
              </a:spcBef>
              <a:spcAft>
                <a:spcPts val="600"/>
              </a:spcAft>
              <a:buFont typeface="Symbol" panose="05050102010706020507" pitchFamily="18" charset="2"/>
              <a:buChar char=""/>
              <a:tabLst>
                <a:tab pos="2286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Create actions with variables.</a:t>
            </a:r>
          </a:p>
        </p:txBody>
      </p:sp>
      <p:sp>
        <p:nvSpPr>
          <p:cNvPr id="2" name="Footer Placeholder 1">
            <a:extLst>
              <a:ext uri="{FF2B5EF4-FFF2-40B4-BE49-F238E27FC236}">
                <a16:creationId xmlns:a16="http://schemas.microsoft.com/office/drawing/2014/main" id="{34DC8266-1B8F-4783-D9E9-910ECC0C54DB}"/>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40840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1200" y="630000"/>
            <a:ext cx="5544000" cy="4713525"/>
          </a:xfrm>
        </p:spPr>
        <p:txBody>
          <a:bodyPr/>
          <a:lstStyle/>
          <a:p>
            <a:r>
              <a:rPr lang="en-GB" dirty="0"/>
              <a:t>New Watson Assistant</a:t>
            </a:r>
            <a:endParaRPr lang="en-US" dirty="0"/>
          </a:p>
        </p:txBody>
      </p:sp>
      <p:sp>
        <p:nvSpPr>
          <p:cNvPr id="6" name="Text Placeholder 5">
            <a:extLst>
              <a:ext uri="{FF2B5EF4-FFF2-40B4-BE49-F238E27FC236}">
                <a16:creationId xmlns:a16="http://schemas.microsoft.com/office/drawing/2014/main" id="{87EC4B49-1317-431B-8367-78CC7F579ACF}"/>
              </a:ext>
            </a:extLst>
          </p:cNvPr>
          <p:cNvSpPr>
            <a:spLocks noGrp="1"/>
          </p:cNvSpPr>
          <p:nvPr>
            <p:ph type="body" sz="quarter" idx="12"/>
          </p:nvPr>
        </p:nvSpPr>
        <p:spPr/>
        <p:txBody>
          <a:bodyPr/>
          <a:lstStyle/>
          <a:p>
            <a:endParaRPr lang="en-US"/>
          </a:p>
        </p:txBody>
      </p:sp>
      <p:sp>
        <p:nvSpPr>
          <p:cNvPr id="2" name="Footer Placeholder 1">
            <a:extLst>
              <a:ext uri="{FF2B5EF4-FFF2-40B4-BE49-F238E27FC236}">
                <a16:creationId xmlns:a16="http://schemas.microsoft.com/office/drawing/2014/main" id="{0FB71E97-305F-482C-F18A-2ED2BDBA0605}"/>
              </a:ext>
            </a:extLst>
          </p:cNvPr>
          <p:cNvSpPr>
            <a:spLocks noGrp="1"/>
          </p:cNvSpPr>
          <p:nvPr>
            <p:ph type="ftr" sz="quarter" idx="11"/>
          </p:nvPr>
        </p:nvSpPr>
        <p:spPr/>
        <p:txBody>
          <a:bodyPr/>
          <a:lstStyle/>
          <a:p>
            <a:pPr>
              <a:defRPr/>
            </a:pPr>
            <a:r>
              <a:rPr lang="en-US"/>
              <a:t>© Copyright IBM Corporation 2018, 2022</a:t>
            </a:r>
            <a:endParaRPr lang="en-US" dirty="0"/>
          </a:p>
        </p:txBody>
      </p:sp>
    </p:spTree>
    <p:custDataLst>
      <p:tags r:id="rId1"/>
    </p:custDataLst>
    <p:extLst>
      <p:ext uri="{BB962C8B-B14F-4D97-AF65-F5344CB8AC3E}">
        <p14:creationId xmlns:p14="http://schemas.microsoft.com/office/powerpoint/2010/main" val="2487993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The new Watson Assistant</a:t>
            </a:r>
          </a:p>
        </p:txBody>
      </p:sp>
      <p:sp>
        <p:nvSpPr>
          <p:cNvPr id="3" name="Content Placeholder 2"/>
          <p:cNvSpPr>
            <a:spLocks noGrp="1"/>
          </p:cNvSpPr>
          <p:nvPr>
            <p:ph idx="1"/>
          </p:nvPr>
        </p:nvSpPr>
        <p:spPr>
          <a:xfrm>
            <a:off x="208800" y="1164168"/>
            <a:ext cx="11641455" cy="5513832"/>
          </a:xfrm>
        </p:spPr>
        <p:txBody>
          <a:bodyPr/>
          <a:lstStyle/>
          <a:p>
            <a:r>
              <a:rPr lang="en-US" dirty="0"/>
              <a:t>The new Watson Assistant experience is focused on using </a:t>
            </a:r>
            <a:r>
              <a:rPr lang="en-US" b="1" dirty="0"/>
              <a:t>actions</a:t>
            </a:r>
            <a:r>
              <a:rPr lang="en-US" dirty="0"/>
              <a:t> to build customer conversations.</a:t>
            </a:r>
          </a:p>
          <a:p>
            <a:pPr lvl="1"/>
            <a:r>
              <a:rPr lang="en-US" dirty="0"/>
              <a:t>New navigation provides a </a:t>
            </a:r>
            <a:r>
              <a:rPr lang="en-US" i="1" dirty="0"/>
              <a:t>workflow</a:t>
            </a:r>
            <a:r>
              <a:rPr lang="en-US" dirty="0"/>
              <a:t> for building, previewing, publishing, and analyzing your assistant.</a:t>
            </a:r>
          </a:p>
          <a:p>
            <a:pPr lvl="1"/>
            <a:r>
              <a:rPr lang="en-US" dirty="0"/>
              <a:t>Each assistant has a </a:t>
            </a:r>
            <a:r>
              <a:rPr lang="en-US" i="1" dirty="0"/>
              <a:t>home page </a:t>
            </a:r>
            <a:r>
              <a:rPr lang="en-US" dirty="0"/>
              <a:t>with a task list to help you get started.</a:t>
            </a:r>
          </a:p>
          <a:p>
            <a:pPr lvl="1"/>
            <a:r>
              <a:rPr lang="en-US" dirty="0"/>
              <a:t>Build conversations with </a:t>
            </a:r>
            <a:r>
              <a:rPr lang="en-US" i="1" dirty="0"/>
              <a:t>actions</a:t>
            </a:r>
            <a:r>
              <a:rPr lang="en-US" dirty="0"/>
              <a:t>, which represent the tasks that you want your assistant to help your customers with. </a:t>
            </a:r>
          </a:p>
          <a:p>
            <a:pPr lvl="2"/>
            <a:r>
              <a:rPr lang="en-US" dirty="0"/>
              <a:t>Each action contains a </a:t>
            </a:r>
            <a:r>
              <a:rPr lang="en-US" i="1" dirty="0"/>
              <a:t>series of steps </a:t>
            </a:r>
            <a:r>
              <a:rPr lang="en-US" dirty="0"/>
              <a:t>that represent individual exchanges with a customer.</a:t>
            </a:r>
          </a:p>
          <a:p>
            <a:pPr lvl="1"/>
            <a:r>
              <a:rPr lang="en-US" dirty="0"/>
              <a:t>When you </a:t>
            </a:r>
            <a:r>
              <a:rPr lang="en-US" i="1" dirty="0"/>
              <a:t>publish</a:t>
            </a:r>
            <a:r>
              <a:rPr lang="en-US" dirty="0"/>
              <a:t>, you can review and debug your work in a draft environment before you go live to your customers.</a:t>
            </a:r>
          </a:p>
          <a:p>
            <a:pPr lvl="1"/>
            <a:r>
              <a:rPr lang="en-US" dirty="0"/>
              <a:t>Use a new suite of </a:t>
            </a:r>
            <a:r>
              <a:rPr lang="en-US" i="1" dirty="0"/>
              <a:t>analytics</a:t>
            </a:r>
            <a:r>
              <a:rPr lang="en-US" dirty="0"/>
              <a:t> to improve your assistant. </a:t>
            </a:r>
          </a:p>
          <a:p>
            <a:pPr lvl="2"/>
            <a:r>
              <a:rPr lang="en-US" dirty="0"/>
              <a:t>Review which actions are being completed to see what your customers want help with, determine whether your assistant understands and addresses customer needs, and decide how can you make your assistant better.</a:t>
            </a:r>
          </a:p>
          <a:p>
            <a:r>
              <a:rPr lang="en-US" dirty="0"/>
              <a:t>Switching the experience</a:t>
            </a:r>
          </a:p>
          <a:p>
            <a:pPr lvl="1"/>
            <a:r>
              <a:rPr lang="en-US" dirty="0"/>
              <a:t>You can easily switch back and forth between the new experience and the classic experience. </a:t>
            </a:r>
            <a:endParaRPr lang="en-GB" dirty="0"/>
          </a:p>
        </p:txBody>
      </p:sp>
      <p:sp>
        <p:nvSpPr>
          <p:cNvPr id="4" name="Footer Placeholder 3">
            <a:extLst>
              <a:ext uri="{FF2B5EF4-FFF2-40B4-BE49-F238E27FC236}">
                <a16:creationId xmlns:a16="http://schemas.microsoft.com/office/drawing/2014/main" id="{F7AB72F1-6876-60BB-467E-ECBFE79B7E8E}"/>
              </a:ext>
            </a:extLst>
          </p:cNvPr>
          <p:cNvSpPr>
            <a:spLocks noGrp="1"/>
          </p:cNvSpPr>
          <p:nvPr>
            <p:ph type="ftr" sz="quarter" idx="11"/>
          </p:nvPr>
        </p:nvSpPr>
        <p:spPr/>
        <p:txBody>
          <a:bodyPr/>
          <a:lstStyle/>
          <a:p>
            <a:pPr>
              <a:defRPr/>
            </a:pPr>
            <a:r>
              <a:rPr lang="en-US"/>
              <a:t>© Copyright IBM Corporation 2018, 2022</a:t>
            </a:r>
            <a:endParaRPr lang="en-US" dirty="0"/>
          </a:p>
        </p:txBody>
      </p:sp>
    </p:spTree>
    <p:extLst>
      <p:ext uri="{BB962C8B-B14F-4D97-AF65-F5344CB8AC3E}">
        <p14:creationId xmlns:p14="http://schemas.microsoft.com/office/powerpoint/2010/main" val="19666369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TEMPNAME" val="Class Author"/>
  <p:tag name="CLASSAUTHORTEMPVER" val="12.0.1"/>
  <p:tag name="MMPROD_NEXTUNIQUEID" val="10012"/>
  <p:tag name="MMPROD_UIDATA" val="&lt;database version=&quot;8.0&quot;&gt;&lt;object type=&quot;1&quot; unique_id=&quot;10001&quot;&gt;&lt;object type=&quot;2&quot; unique_id=&quot;267135&quot;&gt;&lt;object type=&quot;3&quot; unique_id=&quot;267136&quot;&gt;&lt;property id=&quot;20148&quot; value=&quot;5&quot;/&gt;&lt;property id=&quot;20300&quot; value=&quot;Slide 1 - &amp;quot;Unit title&amp;quot;&quot;/&gt;&lt;property id=&quot;20307&quot; value=&quot;256&quot;/&gt;&lt;/object&gt;&lt;object type=&quot;3&quot; unique_id=&quot;267137&quot;&gt;&lt;property id=&quot;20148&quot; value=&quot;5&quot;/&gt;&lt;property id=&quot;20300&quot; value=&quot;Slide 2 - &amp;quot;Unit objectives&amp;quot;&quot;/&gt;&lt;property id=&quot;20307&quot; value=&quot;257&quot;/&gt;&lt;/object&gt;&lt;object type=&quot;3&quot; unique_id=&quot;267138&quot;&gt;&lt;property id=&quot;20148&quot; value=&quot;5&quot;/&gt;&lt;property id=&quot;20300&quot; value=&quot;Slide 4 - &amp;quot;Topics&amp;quot;&quot;/&gt;&lt;property id=&quot;20307&quot; value=&quot;258&quot;/&gt;&lt;/object&gt;&lt;object type=&quot;3&quot; unique_id=&quot;267142&quot;&gt;&lt;property id=&quot;20148&quot; value=&quot;5&quot;/&gt;&lt;property id=&quot;20300&quot; value=&quot;Slide 7 - &amp;quot;Unit summary&amp;quot;&quot;/&gt;&lt;property id=&quot;20307&quot; value=&quot;262&quot;/&gt;&lt;/object&gt;&lt;object type=&quot;3&quot; unique_id=&quot;267143&quot;&gt;&lt;property id=&quot;20148&quot; value=&quot;5&quot;/&gt;&lt;property id=&quot;20300&quot; value=&quot;Slide 8 - &amp;quot;Review questions&amp;quot;&quot;/&gt;&lt;property id=&quot;20307&quot; value=&quot;263&quot;/&gt;&lt;/object&gt;&lt;object type=&quot;3&quot; unique_id=&quot;267144&quot;&gt;&lt;property id=&quot;20148&quot; value=&quot;5&quot;/&gt;&lt;property id=&quot;20300&quot; value=&quot;Slide 9 - &amp;quot;Review answers&amp;quot;&quot;/&gt;&lt;property id=&quot;20307&quot; value=&quot;264&quot;/&gt;&lt;/object&gt;&lt;object type=&quot;3&quot; unique_id=&quot;267148&quot;&gt;&lt;property id=&quot;20148&quot; value=&quot;5&quot;/&gt;&lt;property id=&quot;20300&quot; value=&quot;Slide 10 - &amp;quot;Exercise introduction&amp;quot;&quot;/&gt;&lt;property id=&quot;20307&quot; value=&quot;268&quot;/&gt;&lt;/object&gt;&lt;object type=&quot;3&quot; unique_id=&quot;547028&quot;&gt;&lt;property id=&quot;20148&quot; value=&quot;5&quot;/&gt;&lt;property id=&quot;20300&quot; value=&quot;Slide 3 - &amp;quot;Title of topic/lesson&amp;quot;&quot;/&gt;&lt;property id=&quot;20307&quot; value=&quot;297&quot;/&gt;&lt;/object&gt;&lt;object type=&quot;3&quot; unique_id=&quot;547029&quot;&gt;&lt;property id=&quot;20148&quot; value=&quot;5&quot;/&gt;&lt;property id=&quot;20300&quot; value=&quot;Slide 5 - &amp;quot;Sample (bulleted – only two levels)&amp;quot;&quot;/&gt;&lt;property id=&quot;20307&quot; value=&quot;298&quot;/&gt;&lt;/object&gt;&lt;object type=&quot;3&quot; unique_id=&quot;547030&quot;&gt;&lt;property id=&quot;20148&quot; value=&quot;5&quot;/&gt;&lt;property id=&quot;20300&quot; value=&quot;Slide 6 - &amp;quot;Instructor demonstration&amp;quot;&quot;/&gt;&lt;property id=&quot;20307&quot; value=&quot;296&quot;/&gt;&lt;/object&gt;&lt;object type=&quot;3&quot; unique_id=&quot;547031&quot;&gt;&lt;property id=&quot;20148&quot; value=&quot;5&quot;/&gt;&lt;property id=&quot;20300&quot; value=&quot;Slide 11&quot;/&gt;&lt;property id=&quot;20307&quot; value=&quot;299&quot;/&gt;&lt;/object&gt;&lt;object type=&quot;3&quot; unique_id=&quot;547032&quot;&gt;&lt;property id=&quot;20148&quot; value=&quot;5&quot;/&gt;&lt;property id=&quot;20300&quot; value=&quot;Slide 12&quot;/&gt;&lt;property id=&quot;20307&quot; value=&quot;300&quot;/&gt;&lt;/object&gt;&lt;object type=&quot;3&quot; unique_id=&quot;547033&quot;&gt;&lt;property id=&quot;20148&quot; value=&quot;5&quot;/&gt;&lt;property id=&quot;20300&quot; value=&quot;Slide 13&quot;/&gt;&lt;property id=&quot;20307&quot; value=&quot;301&quot;/&gt;&lt;/object&gt;&lt;object type=&quot;3&quot; unique_id=&quot;547034&quot;&gt;&lt;property id=&quot;20148&quot; value=&quot;5&quot;/&gt;&lt;property id=&quot;20300&quot; value=&quot;Slide 14&quot;/&gt;&lt;property id=&quot;20307&quot; value=&quot;302&quot;/&gt;&lt;/object&gt;&lt;object type=&quot;3&quot; unique_id=&quot;547035&quot;&gt;&lt;property id=&quot;20148&quot; value=&quot;5&quot;/&gt;&lt;property id=&quot;20300&quot; value=&quot;Slide 15&quot;/&gt;&lt;property id=&quot;20307&quot; value=&quot;303&quot;/&gt;&lt;/object&gt;&lt;/object&gt;&lt;object type=&quot;8&quot; unique_id=&quot;267187&quot;&gt;&lt;/object&gt;&lt;/object&gt;&lt;/database&gt;"/>
  <p:tag name="SECTOMILLISECCONVERTED" val="1"/>
  <p:tag name="CLASSAUTHORFOOTERSHOWNUM" val="0"/>
  <p:tag name="CLASSAUTHORTOPICSDELIF1" val="1"/>
  <p:tag name="CLASSAUTHORCCODE" val="SAAI"/>
  <p:tag name="CLASSAUTHORUSUFFIX" val="11-ChatbotsFundamentals"/>
  <p:tag name="CLASSAUTHORUOBJONSUMM" val="1"/>
  <p:tag name="CLASSAUTHORUDESC" val="This unit covers the core concepts that you need to understand to build a chatbot with IBM Watson Assistant."/>
  <p:tag name="CLASSAUTHORCVER" val="3.0"/>
  <p:tag name="CLASSAUTHORUTIME" val="01:30"/>
  <p:tag name="CLASSAUTHORUOBJ" val="Describe the experiences available in Watson Assistant to build chatbots.&#10;Describe the main components of new Watson Assistant.&#10;Explain how to build a chatbot with Actions and Steps.&#10;Describe the main components of classic Watson Assistant.&#10;Describe how to build a chatbot with Intent, Entities, and Dialog Skills.&#10;Compare action-based conversations and dialog-based conversations.&#10;Describe when and how to migrate from classic to new Watson Assistant.&#10;Test a chatbot.&#10;Explain how to enrich a chatbot."/>
</p:tagLst>
</file>

<file path=ppt/tags/tag10.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11.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2.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3.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4.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5.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6.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7.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8.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9.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2.xml><?xml version="1.0" encoding="utf-8"?>
<p:tagLst xmlns:a="http://schemas.openxmlformats.org/drawingml/2006/main" xmlns:r="http://schemas.openxmlformats.org/officeDocument/2006/relationships" xmlns:p="http://schemas.openxmlformats.org/presentationml/2006/main">
  <p:tag name="CLASSAUTHORUNITTITLE" val="1"/>
</p:tagLst>
</file>

<file path=ppt/tags/tag20.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21.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22.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3.xml><?xml version="1.0" encoding="utf-8"?>
<p:tagLst xmlns:a="http://schemas.openxmlformats.org/drawingml/2006/main" xmlns:r="http://schemas.openxmlformats.org/officeDocument/2006/relationships" xmlns:p="http://schemas.openxmlformats.org/presentationml/2006/main">
  <p:tag name="CLASSAUTHORUNITTITLE" val="1"/>
</p:tagLst>
</file>

<file path=ppt/tags/tag4.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5.xml><?xml version="1.0" encoding="utf-8"?>
<p:tagLst xmlns:a="http://schemas.openxmlformats.org/drawingml/2006/main" xmlns:r="http://schemas.openxmlformats.org/officeDocument/2006/relationships" xmlns:p="http://schemas.openxmlformats.org/presentationml/2006/main">
  <p:tag name="CLASSAUTHORALTUSESLIDE" val="1"/>
  <p:tag name="CLASSAUTHORTOPICPAGE" val="L"/>
</p:tagLst>
</file>

<file path=ppt/tags/tag6.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7.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8.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9.xml><?xml version="1.0" encoding="utf-8"?>
<p:tagLst xmlns:a="http://schemas.openxmlformats.org/drawingml/2006/main" xmlns:r="http://schemas.openxmlformats.org/officeDocument/2006/relationships" xmlns:p="http://schemas.openxmlformats.org/presentationml/2006/main">
  <p:tag name="CLASSAUTHORTOPICPOS" val="start"/>
  <p:tag name="CLASSAUTHORTOPICSTUD" val=""/>
  <p:tag name="CLASSAUTHORTOPICINST" val=""/>
</p:tagLst>
</file>

<file path=ppt/theme/theme1.xml><?xml version="1.0" encoding="utf-8"?>
<a:theme xmlns:a="http://schemas.openxmlformats.org/drawingml/2006/main" name="ClassAuthor-Cloud">
  <a:themeElements>
    <a:clrScheme name="Cloud2020">
      <a:dk1>
        <a:srgbClr val="181818"/>
      </a:dk1>
      <a:lt1>
        <a:srgbClr val="FFFFFF"/>
      </a:lt1>
      <a:dk2>
        <a:srgbClr val="181818"/>
      </a:dk2>
      <a:lt2>
        <a:srgbClr val="F3F3F3"/>
      </a:lt2>
      <a:accent1>
        <a:srgbClr val="7F7F7F"/>
      </a:accent1>
      <a:accent2>
        <a:srgbClr val="0062FF"/>
      </a:accent2>
      <a:accent3>
        <a:srgbClr val="D12765"/>
      </a:accent3>
      <a:accent4>
        <a:srgbClr val="8A3FFC"/>
      </a:accent4>
      <a:accent5>
        <a:srgbClr val="007D79"/>
      </a:accent5>
      <a:accent6>
        <a:srgbClr val="6F6F6F"/>
      </a:accent6>
      <a:hlink>
        <a:srgbClr val="1631FA"/>
      </a:hlink>
      <a:folHlink>
        <a:srgbClr val="7F1C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lstStyle>
        <a:defPPr algn="l" eaLnBrk="1" hangingPunct="1">
          <a:lnSpc>
            <a:spcPts val="2300"/>
          </a:lnSpc>
          <a:defRPr sz="2000" b="1" dirty="0">
            <a:solidFill>
              <a:srgbClr val="FFFFFF"/>
            </a:solidFill>
            <a:latin typeface="IBM Plex Sans" panose="020B0503050203000203" pitchFamily="34"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ClassAuthor.potx" id="{DE7E8E3A-AFD3-457F-9093-E639B5F6BB6E}" vid="{7CB886FC-05FA-4CBE-A835-B3F4B55BD241}"/>
    </a:ext>
  </a:extLst>
</a:theme>
</file>

<file path=ppt/theme/theme2.xml><?xml version="1.0" encoding="utf-8"?>
<a:theme xmlns:a="http://schemas.openxmlformats.org/drawingml/2006/main" name="ClassAuthor-Cloud Gray">
  <a:themeElements>
    <a:clrScheme name="Cloud2020">
      <a:dk1>
        <a:srgbClr val="181818"/>
      </a:dk1>
      <a:lt1>
        <a:srgbClr val="FFFFFF"/>
      </a:lt1>
      <a:dk2>
        <a:srgbClr val="181818"/>
      </a:dk2>
      <a:lt2>
        <a:srgbClr val="F3F3F3"/>
      </a:lt2>
      <a:accent1>
        <a:srgbClr val="7F7F7F"/>
      </a:accent1>
      <a:accent2>
        <a:srgbClr val="0062FF"/>
      </a:accent2>
      <a:accent3>
        <a:srgbClr val="D12765"/>
      </a:accent3>
      <a:accent4>
        <a:srgbClr val="8A3FFC"/>
      </a:accent4>
      <a:accent5>
        <a:srgbClr val="007D79"/>
      </a:accent5>
      <a:accent6>
        <a:srgbClr val="6F6F6F"/>
      </a:accent6>
      <a:hlink>
        <a:srgbClr val="1631FA"/>
      </a:hlink>
      <a:folHlink>
        <a:srgbClr val="7F1C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lstStyle>
        <a:defPPr algn="l" eaLnBrk="1" hangingPunct="1">
          <a:lnSpc>
            <a:spcPts val="2300"/>
          </a:lnSpc>
          <a:defRPr sz="2000" b="1" dirty="0">
            <a:solidFill>
              <a:srgbClr val="FFFFFF"/>
            </a:solidFill>
            <a:latin typeface="IBM Plex Sans" panose="020B0503050203000203" pitchFamily="34"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ClassAuthor.potx" id="{DE7E8E3A-AFD3-457F-9093-E639B5F6BB6E}" vid="{58663E6A-1CD8-405F-A904-B1614285B36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loud2020">
    <a:dk1>
      <a:srgbClr val="181818"/>
    </a:dk1>
    <a:lt1>
      <a:srgbClr val="FFFFFF"/>
    </a:lt1>
    <a:dk2>
      <a:srgbClr val="181818"/>
    </a:dk2>
    <a:lt2>
      <a:srgbClr val="F3F3F3"/>
    </a:lt2>
    <a:accent1>
      <a:srgbClr val="7F7F7F"/>
    </a:accent1>
    <a:accent2>
      <a:srgbClr val="0062FF"/>
    </a:accent2>
    <a:accent3>
      <a:srgbClr val="D12765"/>
    </a:accent3>
    <a:accent4>
      <a:srgbClr val="8A3FFC"/>
    </a:accent4>
    <a:accent5>
      <a:srgbClr val="007D79"/>
    </a:accent5>
    <a:accent6>
      <a:srgbClr val="6F6F6F"/>
    </a:accent6>
    <a:hlink>
      <a:srgbClr val="1631FA"/>
    </a:hlink>
    <a:folHlink>
      <a:srgbClr val="7F1C7D"/>
    </a:folHlink>
  </a:clrScheme>
</a:themeOverride>
</file>

<file path=docProps/app.xml><?xml version="1.0" encoding="utf-8"?>
<Properties xmlns="http://schemas.openxmlformats.org/officeDocument/2006/extended-properties" xmlns:vt="http://schemas.openxmlformats.org/officeDocument/2006/docPropsVTypes">
  <Template>ClassAuthor</Template>
  <TotalTime>12899</TotalTime>
  <Words>15063</Words>
  <Application>Microsoft Office PowerPoint</Application>
  <PresentationFormat>Custom</PresentationFormat>
  <Paragraphs>1106</Paragraphs>
  <Slides>79</Slides>
  <Notes>79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79</vt:i4>
      </vt:variant>
    </vt:vector>
  </HeadingPairs>
  <TitlesOfParts>
    <vt:vector size="91" baseType="lpstr">
      <vt:lpstr>Arial</vt:lpstr>
      <vt:lpstr>Courier New</vt:lpstr>
      <vt:lpstr>IBM Plex Sans</vt:lpstr>
      <vt:lpstr>IBM Plex Sans ExtraLight</vt:lpstr>
      <vt:lpstr>IBM Plex Sans Regular</vt:lpstr>
      <vt:lpstr>inherit</vt:lpstr>
      <vt:lpstr>Symbol</vt:lpstr>
      <vt:lpstr>Times New Roman</vt:lpstr>
      <vt:lpstr>Verdana</vt:lpstr>
      <vt:lpstr>Wingdings</vt:lpstr>
      <vt:lpstr>ClassAuthor-Cloud</vt:lpstr>
      <vt:lpstr>ClassAuthor-Cloud Gray</vt:lpstr>
      <vt:lpstr>Introduction to IBM Watson Assistant</vt:lpstr>
      <vt:lpstr>Unit objectives</vt:lpstr>
      <vt:lpstr>Topics</vt:lpstr>
      <vt:lpstr>Watson Assistant experiences</vt:lpstr>
      <vt:lpstr>About Watson Assistant experiences</vt:lpstr>
      <vt:lpstr>New Watson Assistant experience</vt:lpstr>
      <vt:lpstr>Classic Watson Assistant experience</vt:lpstr>
      <vt:lpstr>New Watson Assistant</vt:lpstr>
      <vt:lpstr>The new Watson Assistant</vt:lpstr>
      <vt:lpstr>Building your assistant with Action and Step</vt:lpstr>
      <vt:lpstr>Actions benefits</vt:lpstr>
      <vt:lpstr>Creating your first assistant</vt:lpstr>
      <vt:lpstr>Creating your first assistant (cont.)</vt:lpstr>
      <vt:lpstr>Creating your first Action</vt:lpstr>
      <vt:lpstr>Creating your first Step – Step 1</vt:lpstr>
      <vt:lpstr>Creating your first Step – Step 1 (cont.)</vt:lpstr>
      <vt:lpstr>Trying out your action</vt:lpstr>
      <vt:lpstr>Adding more steps to the conversation – Step 2</vt:lpstr>
      <vt:lpstr>Adding logic (conditions) to the flow – Step 2</vt:lpstr>
      <vt:lpstr>Adding an agent handoff step – Step 3</vt:lpstr>
      <vt:lpstr>Inserting the context to pass to the human agent – Step 3</vt:lpstr>
      <vt:lpstr>Handoff to agent step wrap-up – Step 3</vt:lpstr>
      <vt:lpstr>Creating a final response – Step 4 (1 of 5) </vt:lpstr>
      <vt:lpstr>Creating a final response – Step 4 (2 of 5) </vt:lpstr>
      <vt:lpstr>Creating a final response – Step 4 (3 of 5) </vt:lpstr>
      <vt:lpstr>Creating a final response – Step 4 (4 of 5) </vt:lpstr>
      <vt:lpstr>Creating a final response – Step 4 (5 of 5)</vt:lpstr>
      <vt:lpstr>Try it out (1 of 2) </vt:lpstr>
      <vt:lpstr>Get a real-life preview of your assistant: Preview</vt:lpstr>
      <vt:lpstr>Classic Watson Assistant</vt:lpstr>
      <vt:lpstr>When to use classic Watson Assistant?</vt:lpstr>
      <vt:lpstr>Components</vt:lpstr>
      <vt:lpstr>Assistant</vt:lpstr>
      <vt:lpstr>Dialog skill</vt:lpstr>
      <vt:lpstr>Intent</vt:lpstr>
      <vt:lpstr>Intent (cont.)</vt:lpstr>
      <vt:lpstr>Entity</vt:lpstr>
      <vt:lpstr>Entity evaluation</vt:lpstr>
      <vt:lpstr>Entity evaluation (cont.)</vt:lpstr>
      <vt:lpstr>Dialog</vt:lpstr>
      <vt:lpstr>Dialog (cont.)</vt:lpstr>
      <vt:lpstr>Conditions</vt:lpstr>
      <vt:lpstr>Responses</vt:lpstr>
      <vt:lpstr>Rich responses</vt:lpstr>
      <vt:lpstr>Multiple (conditional) responses</vt:lpstr>
      <vt:lpstr>Watson Assistant dialog features (cont.)</vt:lpstr>
      <vt:lpstr>Dialog flow</vt:lpstr>
      <vt:lpstr>Watson Assistant components (cont.)</vt:lpstr>
      <vt:lpstr>Switching the experience</vt:lpstr>
      <vt:lpstr>Migrating to the new experience</vt:lpstr>
      <vt:lpstr>Deciding which experience to use</vt:lpstr>
      <vt:lpstr>Migrating intents and entities</vt:lpstr>
      <vt:lpstr>Activating dialog</vt:lpstr>
      <vt:lpstr>Migrating skills</vt:lpstr>
      <vt:lpstr>Calling actions from a dialog</vt:lpstr>
      <vt:lpstr>When to call an action from a dialog</vt:lpstr>
      <vt:lpstr>Enriching the chatbot</vt:lpstr>
      <vt:lpstr>Persona</vt:lpstr>
      <vt:lpstr>Emotion and tone</vt:lpstr>
      <vt:lpstr>Integrations page</vt:lpstr>
      <vt:lpstr>Integrations: Essential channels</vt:lpstr>
      <vt:lpstr>Integrations: Extensions</vt:lpstr>
      <vt:lpstr>Integrations: Channels</vt:lpstr>
      <vt:lpstr>Speech recognition</vt:lpstr>
      <vt:lpstr>Unit summary</vt:lpstr>
      <vt:lpstr>Review questions</vt:lpstr>
      <vt:lpstr>Review questions (cont.)</vt:lpstr>
      <vt:lpstr>Review questions (cont.)</vt:lpstr>
      <vt:lpstr>Review questions (cont.)</vt:lpstr>
      <vt:lpstr>Review answers</vt:lpstr>
      <vt:lpstr>Review answers (cont.)</vt:lpstr>
      <vt:lpstr>Review answers (cont.)</vt:lpstr>
      <vt:lpstr>Review answers (cont.)</vt:lpstr>
      <vt:lpstr>Exercise: Getting started with Watson Assistant</vt:lpstr>
      <vt:lpstr>Exercise objectives</vt:lpstr>
      <vt:lpstr>Exercise: Help Desk Chatbot</vt:lpstr>
      <vt:lpstr>Exercise objectives</vt:lpstr>
      <vt:lpstr>Exercise: Exploring the new Watson Assistant: Creating a retail customer service chatbot</vt:lpstr>
      <vt:lpstr>Exercise objectives</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IBM Watson Assistant</dc:title>
  <dc:creator>Marcela Adan</dc:creator>
  <cp:lastModifiedBy>Marcela Adan</cp:lastModifiedBy>
  <cp:revision>397</cp:revision>
  <cp:lastPrinted>2022-06-22T22:59:34Z</cp:lastPrinted>
  <dcterms:created xsi:type="dcterms:W3CDTF">2022-05-17T22:17:04Z</dcterms:created>
  <dcterms:modified xsi:type="dcterms:W3CDTF">2022-06-29T17:29:46Z</dcterms:modified>
</cp:coreProperties>
</file>